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66" r:id="rId2"/>
    <p:sldId id="263" r:id="rId3"/>
    <p:sldId id="293" r:id="rId4"/>
    <p:sldId id="267" r:id="rId5"/>
    <p:sldId id="294" r:id="rId6"/>
    <p:sldId id="270" r:id="rId7"/>
    <p:sldId id="268" r:id="rId8"/>
    <p:sldId id="269" r:id="rId9"/>
    <p:sldId id="279" r:id="rId10"/>
    <p:sldId id="280" r:id="rId11"/>
    <p:sldId id="271" r:id="rId12"/>
    <p:sldId id="295" r:id="rId13"/>
    <p:sldId id="281" r:id="rId14"/>
    <p:sldId id="282" r:id="rId15"/>
    <p:sldId id="283" r:id="rId16"/>
    <p:sldId id="284" r:id="rId17"/>
    <p:sldId id="285" r:id="rId18"/>
    <p:sldId id="286" r:id="rId19"/>
    <p:sldId id="272" r:id="rId20"/>
    <p:sldId id="273" r:id="rId21"/>
    <p:sldId id="296" r:id="rId22"/>
    <p:sldId id="274" r:id="rId23"/>
    <p:sldId id="275" r:id="rId24"/>
    <p:sldId id="276" r:id="rId25"/>
    <p:sldId id="277" r:id="rId26"/>
    <p:sldId id="287" r:id="rId27"/>
    <p:sldId id="288" r:id="rId28"/>
    <p:sldId id="289" r:id="rId29"/>
    <p:sldId id="290" r:id="rId30"/>
    <p:sldId id="291" r:id="rId31"/>
    <p:sldId id="297" r:id="rId32"/>
    <p:sldId id="292" r:id="rId33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1" autoAdjust="0"/>
    <p:restoredTop sz="94660"/>
  </p:normalViewPr>
  <p:slideViewPr>
    <p:cSldViewPr>
      <p:cViewPr>
        <p:scale>
          <a:sx n="41" d="100"/>
          <a:sy n="41" d="100"/>
        </p:scale>
        <p:origin x="-1362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E7D018D-748F-47BF-843A-40349A141CAC}" type="datetimeFigureOut">
              <a:rPr lang="en-US" smtClean="0"/>
              <a:pPr/>
              <a:t>4/10/2016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04AC5213-BACC-41AB-9B61-B40CF6C529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97522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3E9B8FB-2ABD-42C9-A6DA-A6789EAF441D}" type="datetimeFigureOut">
              <a:rPr lang="en-US" smtClean="0"/>
              <a:pPr/>
              <a:t>4/10/2016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E2A7042-DEED-4AA1-9E89-4A16B25725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26376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06817141-AE42-409B-A0BC-D393660E2919}" type="slidenum">
              <a:rPr lang="en-US"/>
              <a:pPr/>
              <a:t>16</a:t>
            </a:fld>
            <a:endParaRPr 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93E793CC-EFA3-464C-8856-510856C4494E}" type="slidenum">
              <a:rPr lang="en-US"/>
              <a:pPr/>
              <a:t>17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4E96F6FF-12B1-4D62-9FC2-968E7B4CEF7D}" type="slidenum">
              <a:rPr lang="en-US"/>
              <a:pPr/>
              <a:t>18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873548EA-CC4A-4AAE-A9DC-90567C0CB0C2}" type="slidenum">
              <a:rPr lang="en-US"/>
              <a:pPr/>
              <a:t>7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8A4C686B-1A89-4D55-94DA-64C0C016C80F}" type="slidenum">
              <a:rPr lang="en-US"/>
              <a:pPr/>
              <a:t>8</a:t>
            </a:fld>
            <a:endParaRPr 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F1779329-6B05-429A-93C5-6A220A825748}" type="slidenum">
              <a:rPr lang="en-US"/>
              <a:pPr/>
              <a:t>9</a:t>
            </a:fld>
            <a:endParaRPr lang="en-US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ACC24078-C40D-4799-8001-6B25EDF93E9B}" type="slidenum">
              <a:rPr lang="en-US"/>
              <a:pPr/>
              <a:t>10</a:t>
            </a:fld>
            <a:endParaRPr lang="en-US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6A275434-0318-482B-90D0-52212B4AB6E9}" type="slidenum">
              <a:rPr lang="en-US"/>
              <a:pPr/>
              <a:t>13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6147D764-0538-4B49-AA22-42F7153581CC}" type="slidenum">
              <a:rPr lang="en-US"/>
              <a:pPr/>
              <a:t>14</a:t>
            </a:fld>
            <a:endParaRPr 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68D0DB4E-E522-470D-9B3D-ABCD05E42934}" type="slidenum">
              <a:rPr lang="en-US"/>
              <a:pPr/>
              <a:t>15</a:t>
            </a:fld>
            <a:endParaRPr lang="en-US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>
              <a:buFontTx/>
              <a:buNone/>
              <a:defRPr lang="en-US" sz="4800" baseline="0" dirty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4/10/2016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date or details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4/10/2016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4/10/2016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4/10/2016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4/10/2016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>
              <a:buFontTx/>
              <a:buNone/>
              <a:defRPr sz="2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4/10/2016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Portrait with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4/10/2016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4/10/2016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andscape with 3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4/10/2016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4/10/2016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4/10/2016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>
              <a:buFontTx/>
              <a:buNone/>
              <a:defRPr sz="2400" i="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4/10/2016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4/10/2016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/>
              <a:pPr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/>
              <a:pPr/>
              <a:t>4/10/2016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8F108-C771-4766-A781-AEA9F9A80A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6294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143000"/>
            <a:ext cx="8229600" cy="4419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DB3EE33-F1D5-4138-ACAD-9ED28B3F58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4/10/2016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 to add full page picture</a:t>
            </a:r>
            <a:endParaRPr lang="en-US" i="0" baseline="0" dirty="0" smtClean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4/10/2016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>
              <a:buFontTx/>
              <a:buNone/>
              <a:defRPr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>
              <a:buFontTx/>
              <a:buNone/>
              <a:defRPr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4/10/2016</a:t>
            </a:fld>
            <a:endParaRPr lang="en-US" dirty="0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4/10/2016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4/10/2016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4/10/2016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4/10/2016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4/10/2016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3" r:id="rId2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28.jpeg"/><Relationship Id="rId4" Type="http://schemas.openxmlformats.org/officeDocument/2006/relationships/image" Target="../media/image24.jpeg"/><Relationship Id="rId9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jpeg"/><Relationship Id="rId5" Type="http://schemas.openxmlformats.org/officeDocument/2006/relationships/image" Target="../media/image30.jpeg"/><Relationship Id="rId10" Type="http://schemas.openxmlformats.org/officeDocument/2006/relationships/image" Target="../media/image28.jpeg"/><Relationship Id="rId4" Type="http://schemas.openxmlformats.org/officeDocument/2006/relationships/image" Target="../media/image29.jpeg"/><Relationship Id="rId9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jpeg"/><Relationship Id="rId5" Type="http://schemas.openxmlformats.org/officeDocument/2006/relationships/image" Target="../media/image34.jpeg"/><Relationship Id="rId10" Type="http://schemas.openxmlformats.org/officeDocument/2006/relationships/image" Target="../media/image28.jpeg"/><Relationship Id="rId4" Type="http://schemas.openxmlformats.org/officeDocument/2006/relationships/image" Target="../media/image33.jpeg"/><Relationship Id="rId9" Type="http://schemas.openxmlformats.org/officeDocument/2006/relationships/oleObject" Target="../embeddings/oleObject10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6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178459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6255" r="6255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id-ID" sz="4000" b="1" dirty="0" smtClean="0"/>
              <a:t>1. Pendahuluan 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Image Processing</a:t>
            </a:r>
            <a:endParaRPr lang="id-ID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278813" y="5962650"/>
            <a:ext cx="968375" cy="365125"/>
          </a:xfrm>
        </p:spPr>
        <p:txBody>
          <a:bodyPr/>
          <a:lstStyle/>
          <a:p>
            <a:fld id="{62A4ED38-37B4-4001-B09F-039017A06F23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3" name="Picture 3" descr="relie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259013"/>
            <a:ext cx="2341563" cy="2341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256004" name="Picture 4" descr="relief_ey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4225" y="2259013"/>
            <a:ext cx="2341563" cy="2341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256005" name="Picture 5" descr="relief_eye_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92838" y="2259013"/>
            <a:ext cx="2341562" cy="2341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graphicFrame>
        <p:nvGraphicFramePr>
          <p:cNvPr id="256013" name="Object 13"/>
          <p:cNvGraphicFramePr>
            <a:graphicFrameLocks noChangeAspect="1"/>
          </p:cNvGraphicFramePr>
          <p:nvPr>
            <p:ph idx="1"/>
          </p:nvPr>
        </p:nvGraphicFramePr>
        <p:xfrm>
          <a:off x="4837113" y="4816475"/>
          <a:ext cx="2454275" cy="1238250"/>
        </p:xfrm>
        <a:graphic>
          <a:graphicData uri="http://schemas.openxmlformats.org/presentationml/2006/ole">
            <p:oleObj spid="_x0000_s1026" name="Equation" r:id="rId7" imgW="1384200" imgH="698400" progId="Equation.3">
              <p:embed/>
            </p:oleObj>
          </a:graphicData>
        </a:graphic>
      </p:graphicFrame>
      <p:graphicFrame>
        <p:nvGraphicFramePr>
          <p:cNvPr id="256014" name="Object 14"/>
          <p:cNvGraphicFramePr>
            <a:graphicFrameLocks noChangeAspect="1"/>
          </p:cNvGraphicFramePr>
          <p:nvPr/>
        </p:nvGraphicFramePr>
        <p:xfrm>
          <a:off x="1816100" y="4729163"/>
          <a:ext cx="2241550" cy="1354137"/>
        </p:xfrm>
        <a:graphic>
          <a:graphicData uri="http://schemas.openxmlformats.org/presentationml/2006/ole">
            <p:oleObj spid="_x0000_s1027" name="Equation" r:id="rId8" imgW="1143000" imgH="672840" progId="Equation.3">
              <p:embed/>
            </p:oleObj>
          </a:graphicData>
        </a:graphic>
      </p:graphicFrame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710113" y="1277938"/>
            <a:ext cx="2439987" cy="685800"/>
            <a:chOff x="3024" y="3168"/>
            <a:chExt cx="1536" cy="432"/>
          </a:xfrm>
        </p:grpSpPr>
        <p:sp>
          <p:nvSpPr>
            <p:cNvPr id="256017" name="Rectangle 17"/>
            <p:cNvSpPr>
              <a:spLocks noChangeArrowheads="1"/>
            </p:cNvSpPr>
            <p:nvPr/>
          </p:nvSpPr>
          <p:spPr bwMode="auto">
            <a:xfrm>
              <a:off x="3024" y="3168"/>
              <a:ext cx="1536" cy="4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101882" tIns="50941" rIns="101882" bIns="50941">
              <a:spAutoFit/>
            </a:bodyPr>
            <a:lstStyle/>
            <a:p>
              <a:endParaRPr lang="en-US"/>
            </a:p>
          </p:txBody>
        </p:sp>
        <p:sp>
          <p:nvSpPr>
            <p:cNvPr id="256018" name="Text Box 18"/>
            <p:cNvSpPr txBox="1">
              <a:spLocks noChangeArrowheads="1"/>
            </p:cNvSpPr>
            <p:nvPr/>
          </p:nvSpPr>
          <p:spPr bwMode="auto">
            <a:xfrm>
              <a:off x="3067" y="3220"/>
              <a:ext cx="1449" cy="32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9" tIns="45714" rIns="91429" bIns="45714">
              <a:spAutoFit/>
            </a:bodyPr>
            <a:lstStyle/>
            <a:p>
              <a:pPr algn="ctr"/>
              <a:r>
                <a:rPr lang="en-US" sz="2400"/>
                <a:t>Pixel :</a:t>
              </a:r>
              <a:r>
                <a:rPr lang="en-US" sz="2400">
                  <a:latin typeface="Arial" charset="0"/>
                </a:rPr>
                <a:t> [ </a:t>
              </a:r>
              <a:r>
                <a:rPr lang="en-US" sz="2800" i="1">
                  <a:latin typeface="Times New Roman" pitchFamily="18" charset="0"/>
                </a:rPr>
                <a:t>p, I</a:t>
              </a:r>
              <a:r>
                <a:rPr lang="en-US" sz="2800">
                  <a:latin typeface="Times New Roman" pitchFamily="18" charset="0"/>
                </a:rPr>
                <a:t>(</a:t>
              </a:r>
              <a:r>
                <a:rPr lang="en-US" sz="2800" i="1">
                  <a:latin typeface="Times New Roman" pitchFamily="18" charset="0"/>
                </a:rPr>
                <a:t>p</a:t>
              </a:r>
              <a:r>
                <a:rPr lang="en-US" sz="2800">
                  <a:latin typeface="Times New Roman" pitchFamily="18" charset="0"/>
                </a:rPr>
                <a:t>)]</a:t>
              </a:r>
            </a:p>
          </p:txBody>
        </p:sp>
      </p:grpSp>
      <p:sp>
        <p:nvSpPr>
          <p:cNvPr id="256020" name="Rectangle 20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7772400" cy="7239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 err="1" smtClean="0"/>
              <a:t>Piksel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278813" y="5962650"/>
            <a:ext cx="968375" cy="365125"/>
          </a:xfrm>
        </p:spPr>
        <p:txBody>
          <a:bodyPr/>
          <a:lstStyle/>
          <a:p>
            <a:fld id="{62A4ED38-37B4-4001-B09F-039017A06F23}" type="slidenum">
              <a:rPr lang="en-US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8F69-BFB9-4A78-8C57-6116939285DD}" type="slidenum">
              <a:rPr lang="en-US"/>
              <a:pPr/>
              <a:t>11</a:t>
            </a:fld>
            <a:endParaRPr lang="en-US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40625" cy="771525"/>
          </a:xfrm>
          <a:noFill/>
          <a:ln/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r>
              <a:rPr lang="en-GB" sz="2800"/>
              <a:t>Resolusi Spasial dan Kecemerlangan/Brightness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5025"/>
            <a:ext cx="8955088" cy="50292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buNone/>
            </a:pPr>
            <a:r>
              <a:rPr lang="en-GB" dirty="0" smtClean="0"/>
              <a:t>	</a:t>
            </a:r>
            <a:r>
              <a:rPr lang="en-GB" dirty="0" err="1" smtClean="0"/>
              <a:t>Resolusi</a:t>
            </a:r>
            <a:r>
              <a:rPr lang="en-GB" dirty="0" smtClean="0"/>
              <a:t> </a:t>
            </a:r>
            <a:r>
              <a:rPr lang="en-GB" dirty="0"/>
              <a:t>Citra</a:t>
            </a:r>
          </a:p>
          <a:p>
            <a:pPr lvl="1">
              <a:lnSpc>
                <a:spcPct val="90000"/>
              </a:lnSpc>
            </a:pPr>
            <a:r>
              <a:rPr lang="en-GB" sz="2400" dirty="0" err="1"/>
              <a:t>Dikenal</a:t>
            </a:r>
            <a:r>
              <a:rPr lang="en-GB" sz="2400" dirty="0"/>
              <a:t>: </a:t>
            </a:r>
            <a:r>
              <a:rPr lang="en-GB" sz="2400" b="1" dirty="0" err="1"/>
              <a:t>resolusi</a:t>
            </a:r>
            <a:r>
              <a:rPr lang="en-GB" sz="2400" b="1" dirty="0"/>
              <a:t> </a:t>
            </a:r>
            <a:r>
              <a:rPr lang="en-GB" sz="2400" b="1" dirty="0" err="1"/>
              <a:t>spasial</a:t>
            </a:r>
            <a:r>
              <a:rPr lang="en-GB" sz="2400" dirty="0"/>
              <a:t>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b="1" dirty="0" err="1"/>
              <a:t>resolusi</a:t>
            </a:r>
            <a:r>
              <a:rPr lang="en-GB" sz="2400" b="1" dirty="0"/>
              <a:t> </a:t>
            </a:r>
            <a:r>
              <a:rPr lang="en-GB" sz="2400" b="1" dirty="0" err="1"/>
              <a:t>kecemerlangan</a:t>
            </a:r>
            <a:r>
              <a:rPr lang="en-GB" sz="2400" dirty="0"/>
              <a:t>, </a:t>
            </a:r>
            <a:r>
              <a:rPr lang="en-GB" sz="2400" dirty="0" err="1"/>
              <a:t>berpengaruh</a:t>
            </a:r>
            <a:r>
              <a:rPr lang="en-GB" sz="2400" dirty="0"/>
              <a:t> </a:t>
            </a:r>
            <a:r>
              <a:rPr lang="en-GB" sz="2400" dirty="0" err="1"/>
              <a:t>pada</a:t>
            </a:r>
            <a:r>
              <a:rPr lang="en-GB" sz="2400" dirty="0"/>
              <a:t> </a:t>
            </a:r>
            <a:r>
              <a:rPr lang="en-GB" sz="2400" dirty="0" err="1"/>
              <a:t>besarnya</a:t>
            </a:r>
            <a:r>
              <a:rPr lang="en-GB" sz="2400" dirty="0"/>
              <a:t> </a:t>
            </a:r>
            <a:r>
              <a:rPr lang="en-GB" sz="2400" dirty="0" err="1"/>
              <a:t>informasi</a:t>
            </a:r>
            <a:r>
              <a:rPr lang="en-GB" sz="2400" dirty="0"/>
              <a:t> </a:t>
            </a:r>
            <a:r>
              <a:rPr lang="en-GB" sz="2400" dirty="0" err="1"/>
              <a:t>citra</a:t>
            </a:r>
            <a:r>
              <a:rPr lang="en-GB" sz="2400" dirty="0"/>
              <a:t> yang </a:t>
            </a:r>
            <a:r>
              <a:rPr lang="en-GB" sz="2400" dirty="0" err="1"/>
              <a:t>hilang</a:t>
            </a:r>
            <a:r>
              <a:rPr lang="en-GB" sz="24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GB" sz="2400" dirty="0" err="1"/>
              <a:t>Resolusi</a:t>
            </a:r>
            <a:r>
              <a:rPr lang="en-GB" sz="2400" dirty="0"/>
              <a:t> </a:t>
            </a:r>
            <a:r>
              <a:rPr lang="en-GB" sz="2400" dirty="0" err="1"/>
              <a:t>spasial</a:t>
            </a:r>
            <a:r>
              <a:rPr lang="en-GB" sz="2400" dirty="0"/>
              <a:t>: </a:t>
            </a:r>
            <a:r>
              <a:rPr lang="en-GB" sz="2400" dirty="0" err="1"/>
              <a:t>halus</a:t>
            </a:r>
            <a:r>
              <a:rPr lang="en-GB" sz="2400" dirty="0"/>
              <a:t> / </a:t>
            </a:r>
            <a:r>
              <a:rPr lang="en-GB" sz="2400" dirty="0" err="1"/>
              <a:t>kasarnya</a:t>
            </a:r>
            <a:r>
              <a:rPr lang="en-GB" sz="2400" dirty="0"/>
              <a:t> </a:t>
            </a:r>
            <a:r>
              <a:rPr lang="en-GB" sz="2400" dirty="0" err="1"/>
              <a:t>pembagian</a:t>
            </a:r>
            <a:r>
              <a:rPr lang="en-GB" sz="2400" dirty="0"/>
              <a:t> </a:t>
            </a:r>
            <a:r>
              <a:rPr lang="en-GB" sz="2400" dirty="0" err="1"/>
              <a:t>kisi-kisi</a:t>
            </a:r>
            <a:r>
              <a:rPr lang="en-GB" sz="2400" dirty="0"/>
              <a:t> </a:t>
            </a:r>
            <a:r>
              <a:rPr lang="en-GB" sz="2400" dirty="0" err="1"/>
              <a:t>baris</a:t>
            </a:r>
            <a:r>
              <a:rPr lang="en-GB" sz="2400" dirty="0"/>
              <a:t>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kolom</a:t>
            </a:r>
            <a:r>
              <a:rPr lang="en-GB" sz="2400" dirty="0"/>
              <a:t>. </a:t>
            </a:r>
            <a:r>
              <a:rPr lang="en-GB" sz="2400" dirty="0" err="1"/>
              <a:t>Transformasi</a:t>
            </a:r>
            <a:r>
              <a:rPr lang="en-GB" sz="2400" dirty="0"/>
              <a:t> </a:t>
            </a:r>
            <a:r>
              <a:rPr lang="en-GB" sz="2400" dirty="0" err="1"/>
              <a:t>citra</a:t>
            </a:r>
            <a:r>
              <a:rPr lang="en-GB" sz="2400" dirty="0"/>
              <a:t> </a:t>
            </a:r>
            <a:r>
              <a:rPr lang="en-GB" sz="2400" dirty="0" err="1"/>
              <a:t>kontinue</a:t>
            </a:r>
            <a:r>
              <a:rPr lang="en-GB" sz="2400" dirty="0"/>
              <a:t> </a:t>
            </a:r>
            <a:r>
              <a:rPr lang="en-GB" sz="2400" dirty="0" err="1"/>
              <a:t>ke</a:t>
            </a:r>
            <a:r>
              <a:rPr lang="en-GB" sz="2400" dirty="0"/>
              <a:t> </a:t>
            </a:r>
            <a:r>
              <a:rPr lang="en-GB" sz="2400" dirty="0" err="1"/>
              <a:t>citra</a:t>
            </a:r>
            <a:r>
              <a:rPr lang="en-GB" sz="2400" dirty="0"/>
              <a:t> digital </a:t>
            </a:r>
            <a:r>
              <a:rPr lang="en-GB" sz="2400" dirty="0" err="1"/>
              <a:t>disebut</a:t>
            </a:r>
            <a:r>
              <a:rPr lang="en-GB" sz="2400" dirty="0"/>
              <a:t> </a:t>
            </a:r>
            <a:r>
              <a:rPr lang="en-GB" sz="2400" dirty="0" err="1" smtClean="0"/>
              <a:t>digitasi</a:t>
            </a:r>
            <a:r>
              <a:rPr lang="en-GB" sz="2400" dirty="0" smtClean="0"/>
              <a:t>(</a:t>
            </a:r>
            <a:r>
              <a:rPr lang="en-GB" sz="2400" b="1" dirty="0" smtClean="0"/>
              <a:t>sampling</a:t>
            </a:r>
            <a:r>
              <a:rPr lang="en-GB" sz="2400" dirty="0"/>
              <a:t>). </a:t>
            </a:r>
            <a:r>
              <a:rPr lang="en-GB" sz="2400" dirty="0" err="1"/>
              <a:t>Hasil</a:t>
            </a:r>
            <a:r>
              <a:rPr lang="en-GB" sz="2400" dirty="0"/>
              <a:t> </a:t>
            </a:r>
            <a:r>
              <a:rPr lang="en-GB" sz="2400" dirty="0" err="1"/>
              <a:t>digitasi</a:t>
            </a:r>
            <a:r>
              <a:rPr lang="en-GB" sz="2400" dirty="0"/>
              <a:t> </a:t>
            </a:r>
            <a:r>
              <a:rPr lang="en-GB" sz="2400" dirty="0" err="1"/>
              <a:t>dengan</a:t>
            </a:r>
            <a:r>
              <a:rPr lang="en-GB" sz="2400" dirty="0"/>
              <a:t> </a:t>
            </a:r>
            <a:r>
              <a:rPr lang="en-GB" sz="2400" dirty="0" err="1"/>
              <a:t>jumlah</a:t>
            </a:r>
            <a:r>
              <a:rPr lang="en-GB" sz="2400" dirty="0"/>
              <a:t> </a:t>
            </a:r>
            <a:r>
              <a:rPr lang="en-GB" sz="2400" dirty="0" err="1"/>
              <a:t>baris</a:t>
            </a:r>
            <a:r>
              <a:rPr lang="en-GB" sz="2400" dirty="0"/>
              <a:t> 256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jumlah</a:t>
            </a:r>
            <a:r>
              <a:rPr lang="en-GB" sz="2400" dirty="0"/>
              <a:t> </a:t>
            </a:r>
            <a:r>
              <a:rPr lang="en-GB" sz="2400" dirty="0" err="1"/>
              <a:t>kolom</a:t>
            </a:r>
            <a:r>
              <a:rPr lang="en-GB" sz="2400" dirty="0"/>
              <a:t> 256 - </a:t>
            </a:r>
            <a:r>
              <a:rPr lang="en-GB" sz="2400" dirty="0" err="1"/>
              <a:t>resolusi</a:t>
            </a:r>
            <a:r>
              <a:rPr lang="en-GB" sz="2400" dirty="0"/>
              <a:t> </a:t>
            </a:r>
            <a:r>
              <a:rPr lang="en-GB" sz="2400" dirty="0" err="1"/>
              <a:t>spasial</a:t>
            </a:r>
            <a:r>
              <a:rPr lang="en-GB" sz="2400" dirty="0"/>
              <a:t> 256 x 256.</a:t>
            </a:r>
          </a:p>
          <a:p>
            <a:pPr lvl="1">
              <a:lnSpc>
                <a:spcPct val="90000"/>
              </a:lnSpc>
            </a:pPr>
            <a:r>
              <a:rPr lang="en-GB" sz="2400" dirty="0" err="1"/>
              <a:t>Resolusi</a:t>
            </a:r>
            <a:r>
              <a:rPr lang="en-GB" sz="2400" dirty="0"/>
              <a:t> </a:t>
            </a:r>
            <a:r>
              <a:rPr lang="en-GB" sz="2400" dirty="0" err="1"/>
              <a:t>kecemerlangan</a:t>
            </a:r>
            <a:r>
              <a:rPr lang="en-GB" sz="2400" dirty="0"/>
              <a:t> (</a:t>
            </a:r>
            <a:r>
              <a:rPr lang="en-GB" sz="2400" dirty="0" err="1"/>
              <a:t>intensitas</a:t>
            </a:r>
            <a:r>
              <a:rPr lang="en-GB" sz="2400" dirty="0"/>
              <a:t> / brightness): </a:t>
            </a:r>
            <a:r>
              <a:rPr lang="en-GB" sz="2400" dirty="0" err="1"/>
              <a:t>halus</a:t>
            </a:r>
            <a:r>
              <a:rPr lang="en-GB" sz="2400" dirty="0"/>
              <a:t> / </a:t>
            </a:r>
            <a:r>
              <a:rPr lang="en-GB" sz="2400" dirty="0" err="1"/>
              <a:t>kasarnya</a:t>
            </a:r>
            <a:r>
              <a:rPr lang="en-GB" sz="2400" dirty="0"/>
              <a:t> </a:t>
            </a:r>
            <a:r>
              <a:rPr lang="en-GB" sz="2400" dirty="0" err="1"/>
              <a:t>pembagian</a:t>
            </a:r>
            <a:r>
              <a:rPr lang="en-GB" sz="2400" dirty="0"/>
              <a:t> </a:t>
            </a:r>
            <a:r>
              <a:rPr lang="en-GB" sz="2400" dirty="0" err="1"/>
              <a:t>tingkat</a:t>
            </a:r>
            <a:r>
              <a:rPr lang="en-GB" sz="2400" dirty="0"/>
              <a:t> </a:t>
            </a:r>
            <a:r>
              <a:rPr lang="en-GB" sz="2400" dirty="0" err="1"/>
              <a:t>kecemerlangan</a:t>
            </a:r>
            <a:r>
              <a:rPr lang="en-GB" sz="2400" dirty="0"/>
              <a:t>. </a:t>
            </a:r>
            <a:r>
              <a:rPr lang="en-GB" sz="2400" dirty="0" err="1"/>
              <a:t>Transformasi</a:t>
            </a:r>
            <a:r>
              <a:rPr lang="en-GB" sz="2400" dirty="0"/>
              <a:t> data </a:t>
            </a:r>
            <a:r>
              <a:rPr lang="en-GB" sz="2400" dirty="0" err="1"/>
              <a:t>analog</a:t>
            </a:r>
            <a:r>
              <a:rPr lang="en-GB" sz="2400" dirty="0"/>
              <a:t> yang </a:t>
            </a:r>
            <a:r>
              <a:rPr lang="en-GB" sz="2400" dirty="0" err="1"/>
              <a:t>bersifat</a:t>
            </a:r>
            <a:r>
              <a:rPr lang="en-GB" sz="2400" dirty="0"/>
              <a:t> </a:t>
            </a:r>
            <a:r>
              <a:rPr lang="en-GB" sz="2400" dirty="0" err="1"/>
              <a:t>kontinue</a:t>
            </a:r>
            <a:r>
              <a:rPr lang="en-GB" sz="2400" dirty="0"/>
              <a:t> </a:t>
            </a:r>
            <a:r>
              <a:rPr lang="en-GB" sz="2400" dirty="0" err="1"/>
              <a:t>ke</a:t>
            </a:r>
            <a:r>
              <a:rPr lang="en-GB" sz="2400" dirty="0"/>
              <a:t> </a:t>
            </a:r>
            <a:r>
              <a:rPr lang="en-GB" sz="2400" dirty="0" err="1"/>
              <a:t>daerah</a:t>
            </a:r>
            <a:r>
              <a:rPr lang="en-GB" sz="2400" dirty="0"/>
              <a:t> </a:t>
            </a:r>
            <a:r>
              <a:rPr lang="en-GB" sz="2400" dirty="0" err="1"/>
              <a:t>intensitas</a:t>
            </a:r>
            <a:r>
              <a:rPr lang="en-GB" sz="2400" dirty="0"/>
              <a:t> </a:t>
            </a:r>
            <a:r>
              <a:rPr lang="en-GB" sz="2400" dirty="0" err="1"/>
              <a:t>diskrit</a:t>
            </a:r>
            <a:r>
              <a:rPr lang="en-GB" sz="2400" dirty="0"/>
              <a:t> </a:t>
            </a:r>
            <a:r>
              <a:rPr lang="en-GB" sz="2400" dirty="0" err="1"/>
              <a:t>disebut</a:t>
            </a:r>
            <a:r>
              <a:rPr lang="en-GB" sz="2400" dirty="0"/>
              <a:t> </a:t>
            </a:r>
            <a:r>
              <a:rPr lang="en-GB" sz="2400" b="1" dirty="0" err="1"/>
              <a:t>kwantisasi</a:t>
            </a:r>
            <a:r>
              <a:rPr lang="en-GB" sz="2400" dirty="0"/>
              <a:t>. </a:t>
            </a:r>
            <a:r>
              <a:rPr lang="en-GB" sz="2400" dirty="0" err="1"/>
              <a:t>Bila</a:t>
            </a:r>
            <a:r>
              <a:rPr lang="en-GB" sz="2400" dirty="0"/>
              <a:t> </a:t>
            </a:r>
            <a:r>
              <a:rPr lang="en-GB" sz="2400" dirty="0" err="1"/>
              <a:t>intensitas</a:t>
            </a:r>
            <a:r>
              <a:rPr lang="en-GB" sz="2400" dirty="0"/>
              <a:t> </a:t>
            </a:r>
            <a:r>
              <a:rPr lang="en-GB" sz="2400" dirty="0" err="1"/>
              <a:t>piksel</a:t>
            </a:r>
            <a:r>
              <a:rPr lang="en-GB" sz="2400" dirty="0"/>
              <a:t> </a:t>
            </a:r>
            <a:r>
              <a:rPr lang="en-GB" sz="2400" dirty="0" err="1"/>
              <a:t>berkisar</a:t>
            </a:r>
            <a:r>
              <a:rPr lang="en-GB" sz="2400" dirty="0"/>
              <a:t> </a:t>
            </a:r>
            <a:r>
              <a:rPr lang="en-GB" sz="2400" dirty="0" err="1"/>
              <a:t>antara</a:t>
            </a:r>
            <a:r>
              <a:rPr lang="en-GB" sz="2400" dirty="0"/>
              <a:t> 0 </a:t>
            </a:r>
            <a:r>
              <a:rPr lang="en-GB" sz="2400" dirty="0" err="1"/>
              <a:t>dan</a:t>
            </a:r>
            <a:r>
              <a:rPr lang="en-GB" sz="2400" dirty="0"/>
              <a:t> 255 - </a:t>
            </a:r>
            <a:r>
              <a:rPr lang="en-GB" sz="2400" dirty="0" err="1"/>
              <a:t>resolusi</a:t>
            </a:r>
            <a:r>
              <a:rPr lang="en-GB" sz="2400" dirty="0"/>
              <a:t> </a:t>
            </a:r>
            <a:r>
              <a:rPr lang="en-GB" sz="2400" dirty="0" err="1"/>
              <a:t>kecemerlangan</a:t>
            </a:r>
            <a:r>
              <a:rPr lang="en-GB" sz="2400" dirty="0"/>
              <a:t> </a:t>
            </a:r>
            <a:r>
              <a:rPr lang="en-GB" sz="2400" dirty="0" err="1"/>
              <a:t>citra</a:t>
            </a:r>
            <a:r>
              <a:rPr lang="en-GB" sz="2400" dirty="0"/>
              <a:t> </a:t>
            </a:r>
            <a:r>
              <a:rPr lang="en-GB" sz="2400" dirty="0" err="1"/>
              <a:t>adalah</a:t>
            </a:r>
            <a:r>
              <a:rPr lang="en-GB" sz="2400" dirty="0"/>
              <a:t> 256.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and Quantization</a:t>
            </a:r>
            <a:endParaRPr lang="id-ID" dirty="0"/>
          </a:p>
        </p:txBody>
      </p:sp>
      <p:pic>
        <p:nvPicPr>
          <p:cNvPr id="4" name="Content Placeholder 3" descr="sampling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12776"/>
            <a:ext cx="5688632" cy="2702100"/>
          </a:xfrm>
        </p:spPr>
      </p:pic>
      <p:sp>
        <p:nvSpPr>
          <p:cNvPr id="5" name="Rectangle 4"/>
          <p:cNvSpPr/>
          <p:nvPr/>
        </p:nvSpPr>
        <p:spPr>
          <a:xfrm>
            <a:off x="1907704" y="42930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dirty="0" smtClean="0"/>
              <a:t>https://upload.wikimedia.org/wikipedia/commons/c/c4/Systematic_sampling.PNG</a:t>
            </a:r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539552" y="1196752"/>
            <a:ext cx="7848872" cy="49685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 smtClean="0">
              <a:solidFill>
                <a:srgbClr val="FF0000"/>
              </a:solidFill>
            </a:endParaRPr>
          </a:p>
          <a:p>
            <a:pPr algn="ctr"/>
            <a:endParaRPr lang="id-ID" dirty="0" smtClean="0">
              <a:solidFill>
                <a:srgbClr val="FF0000"/>
              </a:solidFill>
            </a:endParaRPr>
          </a:p>
          <a:p>
            <a:pPr algn="ctr"/>
            <a:endParaRPr lang="id-ID" dirty="0" smtClean="0">
              <a:solidFill>
                <a:srgbClr val="FF0000"/>
              </a:solidFill>
            </a:endParaRPr>
          </a:p>
          <a:p>
            <a:pPr algn="ctr"/>
            <a:endParaRPr lang="id-ID" dirty="0" smtClean="0">
              <a:solidFill>
                <a:srgbClr val="FF0000"/>
              </a:solidFill>
            </a:endParaRPr>
          </a:p>
          <a:p>
            <a:pPr algn="ctr"/>
            <a:endParaRPr lang="id-ID" dirty="0" smtClean="0">
              <a:solidFill>
                <a:srgbClr val="FF0000"/>
              </a:solidFill>
            </a:endParaRPr>
          </a:p>
          <a:p>
            <a:pPr algn="ctr"/>
            <a:endParaRPr lang="id-ID" dirty="0" smtClean="0">
              <a:solidFill>
                <a:srgbClr val="FF0000"/>
              </a:solidFill>
            </a:endParaRPr>
          </a:p>
          <a:p>
            <a:pPr algn="ctr"/>
            <a:endParaRPr lang="id-ID" dirty="0" smtClean="0">
              <a:solidFill>
                <a:srgbClr val="FF0000"/>
              </a:solidFill>
            </a:endParaRPr>
          </a:p>
          <a:p>
            <a:pPr algn="ctr"/>
            <a:endParaRPr lang="id-ID" dirty="0" smtClean="0">
              <a:solidFill>
                <a:srgbClr val="FF0000"/>
              </a:solidFill>
            </a:endParaRPr>
          </a:p>
          <a:p>
            <a:pPr algn="ctr"/>
            <a:endParaRPr lang="id-ID" dirty="0" smtClean="0">
              <a:solidFill>
                <a:srgbClr val="FF0000"/>
              </a:solidFill>
            </a:endParaRPr>
          </a:p>
          <a:p>
            <a:pPr algn="ctr"/>
            <a:endParaRPr lang="id-ID" dirty="0" smtClean="0">
              <a:solidFill>
                <a:srgbClr val="FF0000"/>
              </a:solidFill>
            </a:endParaRPr>
          </a:p>
          <a:p>
            <a:pPr algn="ctr"/>
            <a:endParaRPr lang="id-ID" dirty="0" smtClean="0">
              <a:solidFill>
                <a:srgbClr val="FF0000"/>
              </a:solidFill>
            </a:endParaRPr>
          </a:p>
          <a:p>
            <a:pPr algn="ctr"/>
            <a:endParaRPr lang="id-ID" dirty="0" smtClean="0">
              <a:solidFill>
                <a:srgbClr val="FF0000"/>
              </a:solidFill>
            </a:endParaRPr>
          </a:p>
          <a:p>
            <a:pPr algn="ctr"/>
            <a:endParaRPr lang="id-ID" dirty="0" smtClean="0">
              <a:solidFill>
                <a:srgbClr val="FF0000"/>
              </a:solidFill>
            </a:endParaRPr>
          </a:p>
          <a:p>
            <a:pPr algn="ctr"/>
            <a:r>
              <a:rPr lang="id-ID" dirty="0" smtClean="0">
                <a:solidFill>
                  <a:srgbClr val="FF0000"/>
                </a:solidFill>
              </a:rPr>
              <a:t>https://www.google.co.id/imgres?imgurl=https%3A%2F%2Fupload.wikimedia.org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8" name="Picture 7" descr="sampling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412776"/>
            <a:ext cx="5688632" cy="3689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143000"/>
            <a:ext cx="7772400" cy="7239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Sampling and Quantization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3046413" y="4860925"/>
            <a:ext cx="1144587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18" tIns="45709" rIns="91418" bIns="45709" anchor="ctr"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sampled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1068388" y="4860925"/>
            <a:ext cx="137001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18" tIns="45709" rIns="91418" bIns="45709" anchor="ctr"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real image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4886325" y="4860925"/>
            <a:ext cx="128587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18" tIns="45709" rIns="91418" bIns="45709" anchor="ctr"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quantized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6477000" y="4860925"/>
            <a:ext cx="1768475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1418" tIns="45709" rIns="91418" bIns="45709" anchor="ctr"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sampled &amp; quantized</a:t>
            </a:r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1219200" y="1981200"/>
            <a:ext cx="6705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22544" name="Picture 16" descr="Sampling Quantization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538" y="2533650"/>
            <a:ext cx="7907337" cy="2266950"/>
          </a:xfrm>
          <a:prstGeom prst="rect">
            <a:avLst/>
          </a:prstGeom>
          <a:noFill/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278813" y="5962650"/>
            <a:ext cx="968375" cy="365125"/>
          </a:xfrm>
        </p:spPr>
        <p:txBody>
          <a:bodyPr/>
          <a:lstStyle/>
          <a:p>
            <a:fld id="{62A4ED38-37B4-4001-B09F-039017A06F23}" type="slidenum">
              <a:rPr lang="en-US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 descr="Sampling Quantization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538" y="2533650"/>
            <a:ext cx="7907337" cy="2266950"/>
          </a:xfrm>
          <a:prstGeom prst="rect">
            <a:avLst/>
          </a:prstGeom>
          <a:noFill/>
        </p:spPr>
      </p:pic>
      <p:pic>
        <p:nvPicPr>
          <p:cNvPr id="201733" name="Picture 5" descr="Sampling Quantization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538" y="2533650"/>
            <a:ext cx="7907337" cy="2266950"/>
          </a:xfrm>
          <a:prstGeom prst="rect">
            <a:avLst/>
          </a:prstGeom>
          <a:noFill/>
        </p:spPr>
      </p:pic>
      <p:pic>
        <p:nvPicPr>
          <p:cNvPr id="201734" name="Picture 6" descr="Sampling Quantization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538" y="2533650"/>
            <a:ext cx="7907337" cy="2266950"/>
          </a:xfrm>
          <a:prstGeom prst="rect">
            <a:avLst/>
          </a:prstGeom>
          <a:noFill/>
        </p:spPr>
      </p:pic>
      <p:pic>
        <p:nvPicPr>
          <p:cNvPr id="201735" name="Picture 7" descr="Sampling Quantization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538" y="2533650"/>
            <a:ext cx="7907337" cy="2266950"/>
          </a:xfrm>
          <a:prstGeom prst="rect">
            <a:avLst/>
          </a:prstGeom>
          <a:noFill/>
        </p:spPr>
      </p:pic>
      <p:pic>
        <p:nvPicPr>
          <p:cNvPr id="201736" name="Picture 8" descr="Sampling Quantization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538" y="2533650"/>
            <a:ext cx="7907337" cy="2266950"/>
          </a:xfrm>
          <a:prstGeom prst="rect">
            <a:avLst/>
          </a:prstGeom>
          <a:noFill/>
        </p:spPr>
      </p:pic>
      <p:sp>
        <p:nvSpPr>
          <p:cNvPr id="201731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1143000"/>
            <a:ext cx="7772400" cy="723900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Sampling and Quantization</a:t>
            </a:r>
          </a:p>
        </p:txBody>
      </p:sp>
      <p:sp>
        <p:nvSpPr>
          <p:cNvPr id="201737" name="Text Box 9"/>
          <p:cNvSpPr txBox="1">
            <a:spLocks noChangeArrowheads="1"/>
          </p:cNvSpPr>
          <p:nvPr/>
        </p:nvSpPr>
        <p:spPr bwMode="auto">
          <a:xfrm>
            <a:off x="3046413" y="4860925"/>
            <a:ext cx="1144587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18" tIns="45709" rIns="91418" bIns="45709" anchor="ctr"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sampled</a:t>
            </a:r>
          </a:p>
        </p:txBody>
      </p:sp>
      <p:sp>
        <p:nvSpPr>
          <p:cNvPr id="201738" name="Text Box 10"/>
          <p:cNvSpPr txBox="1">
            <a:spLocks noChangeArrowheads="1"/>
          </p:cNvSpPr>
          <p:nvPr/>
        </p:nvSpPr>
        <p:spPr bwMode="auto">
          <a:xfrm>
            <a:off x="1068388" y="4860925"/>
            <a:ext cx="137001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18" tIns="45709" rIns="91418" bIns="45709" anchor="ctr"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real image</a:t>
            </a:r>
          </a:p>
        </p:txBody>
      </p:sp>
      <p:sp>
        <p:nvSpPr>
          <p:cNvPr id="201739" name="Text Box 11"/>
          <p:cNvSpPr txBox="1">
            <a:spLocks noChangeArrowheads="1"/>
          </p:cNvSpPr>
          <p:nvPr/>
        </p:nvSpPr>
        <p:spPr bwMode="auto">
          <a:xfrm>
            <a:off x="4886325" y="4860925"/>
            <a:ext cx="128587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18" tIns="45709" rIns="91418" bIns="45709" anchor="ctr"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quantized</a:t>
            </a:r>
          </a:p>
        </p:txBody>
      </p:sp>
      <p:sp>
        <p:nvSpPr>
          <p:cNvPr id="201740" name="Text Box 12"/>
          <p:cNvSpPr txBox="1">
            <a:spLocks noChangeArrowheads="1"/>
          </p:cNvSpPr>
          <p:nvPr/>
        </p:nvSpPr>
        <p:spPr bwMode="auto">
          <a:xfrm>
            <a:off x="6477000" y="4860925"/>
            <a:ext cx="1768475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1418" tIns="45709" rIns="91418" bIns="45709" anchor="ctr"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sampled &amp; quantized</a:t>
            </a:r>
          </a:p>
        </p:txBody>
      </p:sp>
      <p:sp>
        <p:nvSpPr>
          <p:cNvPr id="201741" name="Text Box 13"/>
          <p:cNvSpPr txBox="1">
            <a:spLocks noChangeArrowheads="1"/>
          </p:cNvSpPr>
          <p:nvPr/>
        </p:nvSpPr>
        <p:spPr bwMode="auto">
          <a:xfrm>
            <a:off x="1143000" y="2117725"/>
            <a:ext cx="1201738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18" tIns="45709" rIns="91418" bIns="45709" anchor="ctr"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pixel grid</a:t>
            </a:r>
          </a:p>
        </p:txBody>
      </p:sp>
      <p:sp>
        <p:nvSpPr>
          <p:cNvPr id="201742" name="Line 14"/>
          <p:cNvSpPr>
            <a:spLocks noChangeShapeType="1"/>
          </p:cNvSpPr>
          <p:nvPr/>
        </p:nvSpPr>
        <p:spPr bwMode="auto">
          <a:xfrm>
            <a:off x="1219200" y="1981200"/>
            <a:ext cx="6705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1744" name="Line 16"/>
          <p:cNvSpPr>
            <a:spLocks noChangeShapeType="1"/>
          </p:cNvSpPr>
          <p:nvPr/>
        </p:nvSpPr>
        <p:spPr bwMode="auto">
          <a:xfrm>
            <a:off x="831850" y="2689225"/>
            <a:ext cx="0" cy="194945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1746" name="Line 18"/>
          <p:cNvSpPr>
            <a:spLocks noChangeShapeType="1"/>
          </p:cNvSpPr>
          <p:nvPr/>
        </p:nvSpPr>
        <p:spPr bwMode="auto">
          <a:xfrm>
            <a:off x="831850" y="2689225"/>
            <a:ext cx="1800225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1747" name="Text Box 19"/>
          <p:cNvSpPr txBox="1">
            <a:spLocks noChangeArrowheads="1"/>
          </p:cNvSpPr>
          <p:nvPr/>
        </p:nvSpPr>
        <p:spPr bwMode="auto">
          <a:xfrm>
            <a:off x="2695575" y="2352675"/>
            <a:ext cx="1006475" cy="2603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82058" tIns="41029" rIns="82058" bIns="41029">
            <a:spAutoFit/>
          </a:bodyPr>
          <a:lstStyle/>
          <a:p>
            <a:pPr algn="ctr" defTabSz="820738"/>
            <a:r>
              <a:rPr lang="en-US" sz="1100"/>
              <a:t>column index</a:t>
            </a:r>
          </a:p>
        </p:txBody>
      </p:sp>
      <p:sp>
        <p:nvSpPr>
          <p:cNvPr id="201749" name="Freeform 21"/>
          <p:cNvSpPr>
            <a:spLocks/>
          </p:cNvSpPr>
          <p:nvPr/>
        </p:nvSpPr>
        <p:spPr bwMode="auto">
          <a:xfrm>
            <a:off x="2135188" y="2476500"/>
            <a:ext cx="612775" cy="341313"/>
          </a:xfrm>
          <a:custGeom>
            <a:avLst/>
            <a:gdLst/>
            <a:ahLst/>
            <a:cxnLst>
              <a:cxn ang="0">
                <a:pos x="48" y="84"/>
              </a:cxn>
              <a:cxn ang="0">
                <a:pos x="104" y="104"/>
              </a:cxn>
              <a:cxn ang="0">
                <a:pos x="140" y="164"/>
              </a:cxn>
              <a:cxn ang="0">
                <a:pos x="116" y="220"/>
              </a:cxn>
              <a:cxn ang="0">
                <a:pos x="84" y="240"/>
              </a:cxn>
              <a:cxn ang="0">
                <a:pos x="72" y="244"/>
              </a:cxn>
              <a:cxn ang="0">
                <a:pos x="24" y="212"/>
              </a:cxn>
              <a:cxn ang="0">
                <a:pos x="8" y="188"/>
              </a:cxn>
              <a:cxn ang="0">
                <a:pos x="0" y="164"/>
              </a:cxn>
              <a:cxn ang="0">
                <a:pos x="20" y="96"/>
              </a:cxn>
              <a:cxn ang="0">
                <a:pos x="316" y="4"/>
              </a:cxn>
              <a:cxn ang="0">
                <a:pos x="424" y="4"/>
              </a:cxn>
            </a:cxnLst>
            <a:rect l="0" t="0" r="r" b="b"/>
            <a:pathLst>
              <a:path w="424" h="244">
                <a:moveTo>
                  <a:pt x="48" y="84"/>
                </a:moveTo>
                <a:cubicBezTo>
                  <a:pt x="69" y="88"/>
                  <a:pt x="86" y="92"/>
                  <a:pt x="104" y="104"/>
                </a:cubicBezTo>
                <a:cubicBezTo>
                  <a:pt x="118" y="124"/>
                  <a:pt x="132" y="140"/>
                  <a:pt x="140" y="164"/>
                </a:cubicBezTo>
                <a:cubicBezTo>
                  <a:pt x="137" y="185"/>
                  <a:pt x="138" y="213"/>
                  <a:pt x="116" y="220"/>
                </a:cubicBezTo>
                <a:cubicBezTo>
                  <a:pt x="103" y="239"/>
                  <a:pt x="113" y="230"/>
                  <a:pt x="84" y="240"/>
                </a:cubicBezTo>
                <a:cubicBezTo>
                  <a:pt x="80" y="241"/>
                  <a:pt x="72" y="244"/>
                  <a:pt x="72" y="244"/>
                </a:cubicBezTo>
                <a:cubicBezTo>
                  <a:pt x="48" y="238"/>
                  <a:pt x="43" y="225"/>
                  <a:pt x="24" y="212"/>
                </a:cubicBezTo>
                <a:cubicBezTo>
                  <a:pt x="19" y="204"/>
                  <a:pt x="11" y="197"/>
                  <a:pt x="8" y="188"/>
                </a:cubicBezTo>
                <a:cubicBezTo>
                  <a:pt x="5" y="180"/>
                  <a:pt x="0" y="164"/>
                  <a:pt x="0" y="164"/>
                </a:cubicBezTo>
                <a:cubicBezTo>
                  <a:pt x="2" y="146"/>
                  <a:pt x="5" y="111"/>
                  <a:pt x="20" y="96"/>
                </a:cubicBezTo>
                <a:cubicBezTo>
                  <a:pt x="99" y="17"/>
                  <a:pt x="212" y="17"/>
                  <a:pt x="316" y="4"/>
                </a:cubicBezTo>
                <a:cubicBezTo>
                  <a:pt x="352" y="0"/>
                  <a:pt x="388" y="4"/>
                  <a:pt x="424" y="4"/>
                </a:cubicBezTo>
              </a:path>
            </a:pathLst>
          </a:custGeom>
          <a:noFill/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1750" name="Line 22"/>
          <p:cNvSpPr>
            <a:spLocks noChangeShapeType="1"/>
          </p:cNvSpPr>
          <p:nvPr/>
        </p:nvSpPr>
        <p:spPr bwMode="auto">
          <a:xfrm>
            <a:off x="2216150" y="2689225"/>
            <a:ext cx="207963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1751" name="Text Box 23"/>
          <p:cNvSpPr txBox="1">
            <a:spLocks noChangeArrowheads="1"/>
          </p:cNvSpPr>
          <p:nvPr/>
        </p:nvSpPr>
        <p:spPr bwMode="auto">
          <a:xfrm rot="-5400000">
            <a:off x="73818" y="3717132"/>
            <a:ext cx="804863" cy="2603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82058" tIns="41029" rIns="82058" bIns="41029">
            <a:spAutoFit/>
          </a:bodyPr>
          <a:lstStyle/>
          <a:p>
            <a:pPr algn="ctr" defTabSz="820738"/>
            <a:r>
              <a:rPr lang="en-US" sz="1100"/>
              <a:t>row index</a:t>
            </a:r>
          </a:p>
        </p:txBody>
      </p:sp>
      <p:sp>
        <p:nvSpPr>
          <p:cNvPr id="201754" name="Freeform 26"/>
          <p:cNvSpPr>
            <a:spLocks/>
          </p:cNvSpPr>
          <p:nvPr/>
        </p:nvSpPr>
        <p:spPr bwMode="auto">
          <a:xfrm>
            <a:off x="387350" y="4151313"/>
            <a:ext cx="550863" cy="292100"/>
          </a:xfrm>
          <a:custGeom>
            <a:avLst/>
            <a:gdLst/>
            <a:ahLst/>
            <a:cxnLst>
              <a:cxn ang="0">
                <a:pos x="224" y="208"/>
              </a:cxn>
              <a:cxn ang="0">
                <a:pos x="228" y="136"/>
              </a:cxn>
              <a:cxn ang="0">
                <a:pos x="260" y="108"/>
              </a:cxn>
              <a:cxn ang="0">
                <a:pos x="364" y="132"/>
              </a:cxn>
              <a:cxn ang="0">
                <a:pos x="380" y="168"/>
              </a:cxn>
              <a:cxn ang="0">
                <a:pos x="364" y="200"/>
              </a:cxn>
              <a:cxn ang="0">
                <a:pos x="340" y="208"/>
              </a:cxn>
              <a:cxn ang="0">
                <a:pos x="128" y="152"/>
              </a:cxn>
              <a:cxn ang="0">
                <a:pos x="68" y="112"/>
              </a:cxn>
              <a:cxn ang="0">
                <a:pos x="44" y="96"/>
              </a:cxn>
              <a:cxn ang="0">
                <a:pos x="0" y="0"/>
              </a:cxn>
            </a:cxnLst>
            <a:rect l="0" t="0" r="r" b="b"/>
            <a:pathLst>
              <a:path w="382" h="208">
                <a:moveTo>
                  <a:pt x="224" y="208"/>
                </a:moveTo>
                <a:cubicBezTo>
                  <a:pt x="225" y="184"/>
                  <a:pt x="225" y="160"/>
                  <a:pt x="228" y="136"/>
                </a:cubicBezTo>
                <a:cubicBezTo>
                  <a:pt x="230" y="122"/>
                  <a:pt x="260" y="108"/>
                  <a:pt x="260" y="108"/>
                </a:cubicBezTo>
                <a:cubicBezTo>
                  <a:pt x="298" y="111"/>
                  <a:pt x="332" y="111"/>
                  <a:pt x="364" y="132"/>
                </a:cubicBezTo>
                <a:cubicBezTo>
                  <a:pt x="371" y="143"/>
                  <a:pt x="380" y="168"/>
                  <a:pt x="380" y="168"/>
                </a:cubicBezTo>
                <a:cubicBezTo>
                  <a:pt x="376" y="189"/>
                  <a:pt x="382" y="192"/>
                  <a:pt x="364" y="200"/>
                </a:cubicBezTo>
                <a:cubicBezTo>
                  <a:pt x="356" y="203"/>
                  <a:pt x="340" y="208"/>
                  <a:pt x="340" y="208"/>
                </a:cubicBezTo>
                <a:cubicBezTo>
                  <a:pt x="270" y="203"/>
                  <a:pt x="188" y="192"/>
                  <a:pt x="128" y="152"/>
                </a:cubicBezTo>
                <a:cubicBezTo>
                  <a:pt x="108" y="139"/>
                  <a:pt x="88" y="125"/>
                  <a:pt x="68" y="112"/>
                </a:cubicBezTo>
                <a:cubicBezTo>
                  <a:pt x="60" y="107"/>
                  <a:pt x="44" y="96"/>
                  <a:pt x="44" y="96"/>
                </a:cubicBezTo>
                <a:cubicBezTo>
                  <a:pt x="26" y="69"/>
                  <a:pt x="0" y="33"/>
                  <a:pt x="0" y="0"/>
                </a:cubicBezTo>
              </a:path>
            </a:pathLst>
          </a:custGeom>
          <a:noFill/>
          <a:ln w="127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1755" name="Line 27"/>
          <p:cNvSpPr>
            <a:spLocks noChangeShapeType="1"/>
          </p:cNvSpPr>
          <p:nvPr/>
        </p:nvSpPr>
        <p:spPr bwMode="auto">
          <a:xfrm>
            <a:off x="831850" y="4235450"/>
            <a:ext cx="0" cy="13493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278813" y="5962650"/>
            <a:ext cx="968375" cy="365125"/>
          </a:xfrm>
        </p:spPr>
        <p:txBody>
          <a:bodyPr/>
          <a:lstStyle/>
          <a:p>
            <a:fld id="{62A4ED38-37B4-4001-B09F-039017A06F23}" type="slidenum">
              <a:rPr lang="en-US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93" name="Picture 41" descr="Sampling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6725" y="2118023"/>
            <a:ext cx="2835275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794" name="Picture 42" descr="Sampling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128838"/>
            <a:ext cx="2833687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2783" name="Line 31"/>
          <p:cNvSpPr>
            <a:spLocks noChangeShapeType="1"/>
          </p:cNvSpPr>
          <p:nvPr/>
        </p:nvSpPr>
        <p:spPr bwMode="auto">
          <a:xfrm rot="-10800000">
            <a:off x="5897563" y="4495800"/>
            <a:ext cx="1587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57300"/>
            <a:ext cx="2362200" cy="723900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Sampling</a:t>
            </a:r>
          </a:p>
        </p:txBody>
      </p:sp>
      <p:pic>
        <p:nvPicPr>
          <p:cNvPr id="202778" name="Picture 26" descr="arrow_hir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1030" y="2665413"/>
            <a:ext cx="1390650" cy="1536700"/>
          </a:xfrm>
          <a:prstGeom prst="rect">
            <a:avLst/>
          </a:prstGeom>
          <a:noFill/>
        </p:spPr>
      </p:pic>
      <p:pic>
        <p:nvPicPr>
          <p:cNvPr id="202779" name="Picture 27" descr="arrow_sample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1830" y="2636912"/>
            <a:ext cx="1390650" cy="1536700"/>
          </a:xfrm>
          <a:prstGeom prst="rect">
            <a:avLst/>
          </a:prstGeom>
          <a:noFill/>
        </p:spPr>
      </p:pic>
      <p:graphicFrame>
        <p:nvGraphicFramePr>
          <p:cNvPr id="202780" name="Object 28"/>
          <p:cNvGraphicFramePr>
            <a:graphicFrameLocks noChangeAspect="1"/>
          </p:cNvGraphicFramePr>
          <p:nvPr/>
        </p:nvGraphicFramePr>
        <p:xfrm>
          <a:off x="7499350" y="4495800"/>
          <a:ext cx="965200" cy="457200"/>
        </p:xfrm>
        <a:graphic>
          <a:graphicData uri="http://schemas.openxmlformats.org/presentationml/2006/ole">
            <p:oleObj spid="_x0000_s6146" name="Equation" r:id="rId8" imgW="482400" imgH="228600" progId="Equation.3">
              <p:embed/>
            </p:oleObj>
          </a:graphicData>
        </a:graphic>
      </p:graphicFrame>
      <p:graphicFrame>
        <p:nvGraphicFramePr>
          <p:cNvPr id="202781" name="Object 29"/>
          <p:cNvGraphicFramePr>
            <a:graphicFrameLocks noChangeAspect="1"/>
          </p:cNvGraphicFramePr>
          <p:nvPr/>
        </p:nvGraphicFramePr>
        <p:xfrm>
          <a:off x="581025" y="4494213"/>
          <a:ext cx="1069975" cy="458787"/>
        </p:xfrm>
        <a:graphic>
          <a:graphicData uri="http://schemas.openxmlformats.org/presentationml/2006/ole">
            <p:oleObj spid="_x0000_s6147" name="Equation" r:id="rId9" imgW="533160" imgH="228600" progId="Equation.3">
              <p:embed/>
            </p:oleObj>
          </a:graphicData>
        </a:graphic>
      </p:graphicFrame>
      <p:sp>
        <p:nvSpPr>
          <p:cNvPr id="202782" name="Line 30"/>
          <p:cNvSpPr>
            <a:spLocks noChangeShapeType="1"/>
          </p:cNvSpPr>
          <p:nvPr/>
        </p:nvSpPr>
        <p:spPr bwMode="auto">
          <a:xfrm>
            <a:off x="3302000" y="4495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2785" name="Text Box 33"/>
          <p:cNvSpPr txBox="1">
            <a:spLocks noChangeArrowheads="1"/>
          </p:cNvSpPr>
          <p:nvPr/>
        </p:nvSpPr>
        <p:spPr bwMode="auto">
          <a:xfrm>
            <a:off x="228600" y="5105400"/>
            <a:ext cx="177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sz="1600">
                <a:latin typeface="Arial" charset="0"/>
              </a:rPr>
              <a:t>continuous image</a:t>
            </a:r>
          </a:p>
        </p:txBody>
      </p:sp>
      <p:sp>
        <p:nvSpPr>
          <p:cNvPr id="202786" name="Text Box 34"/>
          <p:cNvSpPr txBox="1">
            <a:spLocks noChangeArrowheads="1"/>
          </p:cNvSpPr>
          <p:nvPr/>
        </p:nvSpPr>
        <p:spPr bwMode="auto">
          <a:xfrm>
            <a:off x="7202488" y="5105400"/>
            <a:ext cx="15605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sz="1600">
                <a:latin typeface="Arial" charset="0"/>
              </a:rPr>
              <a:t>sampled image</a:t>
            </a:r>
          </a:p>
        </p:txBody>
      </p:sp>
      <p:pic>
        <p:nvPicPr>
          <p:cNvPr id="202789" name="Picture 37" descr="sample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55850" y="5067300"/>
            <a:ext cx="4502150" cy="1050925"/>
          </a:xfrm>
          <a:prstGeom prst="rect">
            <a:avLst/>
          </a:prstGeom>
          <a:noFill/>
          <a:effectLst/>
        </p:spPr>
      </p:pic>
      <p:sp>
        <p:nvSpPr>
          <p:cNvPr id="202790" name="Text Box 38"/>
          <p:cNvSpPr txBox="1">
            <a:spLocks noChangeArrowheads="1"/>
          </p:cNvSpPr>
          <p:nvPr/>
        </p:nvSpPr>
        <p:spPr bwMode="auto">
          <a:xfrm>
            <a:off x="6457950" y="1328738"/>
            <a:ext cx="2076450" cy="5810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429" tIns="45714" rIns="91429" bIns="45714">
            <a:spAutoFit/>
          </a:bodyPr>
          <a:lstStyle/>
          <a:p>
            <a:pPr algn="ctr"/>
            <a:r>
              <a:rPr lang="en-US" sz="1600"/>
              <a:t>Take the average within each square.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278813" y="5962650"/>
            <a:ext cx="968375" cy="365125"/>
          </a:xfrm>
        </p:spPr>
        <p:txBody>
          <a:bodyPr/>
          <a:lstStyle/>
          <a:p>
            <a:fld id="{62A4ED38-37B4-4001-B09F-039017A06F23}" type="slidenum">
              <a:rPr lang="en-US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16" name="Picture 1044" descr="Sampling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5163" y="2128838"/>
            <a:ext cx="2835275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17" name="Picture 1045" descr="Sampling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7063" y="2128838"/>
            <a:ext cx="2833687" cy="2751137"/>
          </a:xfrm>
          <a:prstGeom prst="rect">
            <a:avLst/>
          </a:prstGeom>
          <a:noFill/>
        </p:spPr>
      </p:pic>
      <p:sp>
        <p:nvSpPr>
          <p:cNvPr id="208899" name="Rectangle 1027"/>
          <p:cNvSpPr>
            <a:spLocks noGrp="1" noChangeArrowheads="1"/>
          </p:cNvSpPr>
          <p:nvPr>
            <p:ph type="title"/>
          </p:nvPr>
        </p:nvSpPr>
        <p:spPr>
          <a:xfrm>
            <a:off x="457200" y="1257300"/>
            <a:ext cx="2362200" cy="723900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Sampling</a:t>
            </a:r>
          </a:p>
        </p:txBody>
      </p:sp>
      <p:pic>
        <p:nvPicPr>
          <p:cNvPr id="208900" name="Picture 1028" descr="arrow_hir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0688" y="2665413"/>
            <a:ext cx="1390650" cy="1536700"/>
          </a:xfrm>
          <a:prstGeom prst="rect">
            <a:avLst/>
          </a:prstGeom>
          <a:noFill/>
        </p:spPr>
      </p:pic>
      <p:pic>
        <p:nvPicPr>
          <p:cNvPr id="208901" name="Picture 1029" descr="arrow_sample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8213" y="2665413"/>
            <a:ext cx="1390650" cy="1536700"/>
          </a:xfrm>
          <a:prstGeom prst="rect">
            <a:avLst/>
          </a:prstGeom>
          <a:noFill/>
        </p:spPr>
      </p:pic>
      <p:graphicFrame>
        <p:nvGraphicFramePr>
          <p:cNvPr id="208903" name="Object 1031"/>
          <p:cNvGraphicFramePr>
            <a:graphicFrameLocks noChangeAspect="1"/>
          </p:cNvGraphicFramePr>
          <p:nvPr/>
        </p:nvGraphicFramePr>
        <p:xfrm>
          <a:off x="7499350" y="4495800"/>
          <a:ext cx="965200" cy="457200"/>
        </p:xfrm>
        <a:graphic>
          <a:graphicData uri="http://schemas.openxmlformats.org/presentationml/2006/ole">
            <p:oleObj spid="_x0000_s7170" name="Equation" r:id="rId8" imgW="482400" imgH="228600" progId="Equation.3">
              <p:embed/>
            </p:oleObj>
          </a:graphicData>
        </a:graphic>
      </p:graphicFrame>
      <p:graphicFrame>
        <p:nvGraphicFramePr>
          <p:cNvPr id="208904" name="Object 1032"/>
          <p:cNvGraphicFramePr>
            <a:graphicFrameLocks noChangeAspect="1"/>
          </p:cNvGraphicFramePr>
          <p:nvPr/>
        </p:nvGraphicFramePr>
        <p:xfrm>
          <a:off x="581025" y="4494213"/>
          <a:ext cx="1069975" cy="458787"/>
        </p:xfrm>
        <a:graphic>
          <a:graphicData uri="http://schemas.openxmlformats.org/presentationml/2006/ole">
            <p:oleObj spid="_x0000_s7171" name="Equation" r:id="rId9" imgW="533160" imgH="228600" progId="Equation.3">
              <p:embed/>
            </p:oleObj>
          </a:graphicData>
        </a:graphic>
      </p:graphicFrame>
      <p:sp>
        <p:nvSpPr>
          <p:cNvPr id="208906" name="Line 1034"/>
          <p:cNvSpPr>
            <a:spLocks noChangeShapeType="1"/>
          </p:cNvSpPr>
          <p:nvPr/>
        </p:nvSpPr>
        <p:spPr bwMode="auto">
          <a:xfrm rot="-10800000">
            <a:off x="5897563" y="4495800"/>
            <a:ext cx="1587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8907" name="Text Box 1035"/>
          <p:cNvSpPr txBox="1">
            <a:spLocks noChangeArrowheads="1"/>
          </p:cNvSpPr>
          <p:nvPr/>
        </p:nvSpPr>
        <p:spPr bwMode="auto">
          <a:xfrm>
            <a:off x="228600" y="5105400"/>
            <a:ext cx="177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sz="1600">
                <a:latin typeface="Arial" charset="0"/>
              </a:rPr>
              <a:t>continuous image</a:t>
            </a:r>
          </a:p>
        </p:txBody>
      </p:sp>
      <p:sp>
        <p:nvSpPr>
          <p:cNvPr id="208908" name="Text Box 1036"/>
          <p:cNvSpPr txBox="1">
            <a:spLocks noChangeArrowheads="1"/>
          </p:cNvSpPr>
          <p:nvPr/>
        </p:nvSpPr>
        <p:spPr bwMode="auto">
          <a:xfrm>
            <a:off x="7202488" y="5105400"/>
            <a:ext cx="15605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sz="1600">
                <a:latin typeface="Arial" charset="0"/>
              </a:rPr>
              <a:t>sampled image</a:t>
            </a:r>
          </a:p>
        </p:txBody>
      </p:sp>
      <p:sp>
        <p:nvSpPr>
          <p:cNvPr id="208909" name="Text Box 1037"/>
          <p:cNvSpPr txBox="1">
            <a:spLocks noChangeArrowheads="1"/>
          </p:cNvSpPr>
          <p:nvPr/>
        </p:nvSpPr>
        <p:spPr bwMode="auto">
          <a:xfrm>
            <a:off x="6457950" y="1328738"/>
            <a:ext cx="2076450" cy="5810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429" tIns="45714" rIns="91429" bIns="45714">
            <a:spAutoFit/>
          </a:bodyPr>
          <a:lstStyle/>
          <a:p>
            <a:pPr algn="ctr"/>
            <a:r>
              <a:rPr lang="en-US" sz="1600"/>
              <a:t>Take the average within each square.</a:t>
            </a:r>
          </a:p>
        </p:txBody>
      </p:sp>
      <p:pic>
        <p:nvPicPr>
          <p:cNvPr id="208910" name="Picture 1038" descr="sample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55850" y="5067300"/>
            <a:ext cx="4502150" cy="1050925"/>
          </a:xfrm>
          <a:prstGeom prst="rect">
            <a:avLst/>
          </a:prstGeom>
          <a:noFill/>
        </p:spPr>
      </p:pic>
      <p:sp>
        <p:nvSpPr>
          <p:cNvPr id="208905" name="Line 1033"/>
          <p:cNvSpPr>
            <a:spLocks noChangeShapeType="1"/>
          </p:cNvSpPr>
          <p:nvPr/>
        </p:nvSpPr>
        <p:spPr bwMode="auto">
          <a:xfrm>
            <a:off x="3302000" y="4495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8913" name="Rectangle 1041"/>
          <p:cNvSpPr>
            <a:spLocks noChangeArrowheads="1"/>
          </p:cNvSpPr>
          <p:nvPr/>
        </p:nvSpPr>
        <p:spPr bwMode="auto">
          <a:xfrm>
            <a:off x="7872413" y="3027363"/>
            <a:ext cx="77787" cy="80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278813" y="5962650"/>
            <a:ext cx="968375" cy="365125"/>
          </a:xfrm>
        </p:spPr>
        <p:txBody>
          <a:bodyPr/>
          <a:lstStyle/>
          <a:p>
            <a:fld id="{62A4ED38-37B4-4001-B09F-039017A06F23}" type="slidenum">
              <a:rPr lang="en-US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4" name="Rectangle 1028"/>
          <p:cNvSpPr>
            <a:spLocks noGrp="1" noChangeArrowheads="1"/>
          </p:cNvSpPr>
          <p:nvPr>
            <p:ph type="title"/>
          </p:nvPr>
        </p:nvSpPr>
        <p:spPr>
          <a:xfrm>
            <a:off x="457200" y="1257300"/>
            <a:ext cx="2362200" cy="723900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Sampling</a:t>
            </a:r>
          </a:p>
        </p:txBody>
      </p:sp>
      <p:pic>
        <p:nvPicPr>
          <p:cNvPr id="209925" name="Picture 1029" descr="arrow_hir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688" y="2665413"/>
            <a:ext cx="1390650" cy="1536700"/>
          </a:xfrm>
          <a:prstGeom prst="rect">
            <a:avLst/>
          </a:prstGeom>
          <a:noFill/>
        </p:spPr>
      </p:pic>
      <p:pic>
        <p:nvPicPr>
          <p:cNvPr id="209926" name="Picture 1030" descr="arrow_sampl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8213" y="2665413"/>
            <a:ext cx="1390650" cy="1536700"/>
          </a:xfrm>
          <a:prstGeom prst="rect">
            <a:avLst/>
          </a:prstGeom>
          <a:noFill/>
        </p:spPr>
      </p:pic>
      <p:graphicFrame>
        <p:nvGraphicFramePr>
          <p:cNvPr id="209927" name="Object 1031"/>
          <p:cNvGraphicFramePr>
            <a:graphicFrameLocks noChangeAspect="1"/>
          </p:cNvGraphicFramePr>
          <p:nvPr/>
        </p:nvGraphicFramePr>
        <p:xfrm>
          <a:off x="7499350" y="4495800"/>
          <a:ext cx="965200" cy="457200"/>
        </p:xfrm>
        <a:graphic>
          <a:graphicData uri="http://schemas.openxmlformats.org/presentationml/2006/ole">
            <p:oleObj spid="_x0000_s8194" name="Equation" r:id="rId6" imgW="482400" imgH="228600" progId="Equation.3">
              <p:embed/>
            </p:oleObj>
          </a:graphicData>
        </a:graphic>
      </p:graphicFrame>
      <p:graphicFrame>
        <p:nvGraphicFramePr>
          <p:cNvPr id="209928" name="Object 1032"/>
          <p:cNvGraphicFramePr>
            <a:graphicFrameLocks noChangeAspect="1"/>
          </p:cNvGraphicFramePr>
          <p:nvPr/>
        </p:nvGraphicFramePr>
        <p:xfrm>
          <a:off x="581025" y="4494213"/>
          <a:ext cx="1069975" cy="458787"/>
        </p:xfrm>
        <a:graphic>
          <a:graphicData uri="http://schemas.openxmlformats.org/presentationml/2006/ole">
            <p:oleObj spid="_x0000_s8195" name="Equation" r:id="rId7" imgW="533160" imgH="228600" progId="Equation.3">
              <p:embed/>
            </p:oleObj>
          </a:graphicData>
        </a:graphic>
      </p:graphicFrame>
      <p:sp>
        <p:nvSpPr>
          <p:cNvPr id="209930" name="Text Box 1034"/>
          <p:cNvSpPr txBox="1">
            <a:spLocks noChangeArrowheads="1"/>
          </p:cNvSpPr>
          <p:nvPr/>
        </p:nvSpPr>
        <p:spPr bwMode="auto">
          <a:xfrm>
            <a:off x="228600" y="5105400"/>
            <a:ext cx="177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sz="1600">
                <a:latin typeface="Arial" charset="0"/>
              </a:rPr>
              <a:t>continuous image</a:t>
            </a:r>
          </a:p>
        </p:txBody>
      </p:sp>
      <p:sp>
        <p:nvSpPr>
          <p:cNvPr id="209931" name="Text Box 1035"/>
          <p:cNvSpPr txBox="1">
            <a:spLocks noChangeArrowheads="1"/>
          </p:cNvSpPr>
          <p:nvPr/>
        </p:nvSpPr>
        <p:spPr bwMode="auto">
          <a:xfrm>
            <a:off x="7202488" y="5105400"/>
            <a:ext cx="15605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sz="1600">
                <a:latin typeface="Arial" charset="0"/>
              </a:rPr>
              <a:t>sampled image</a:t>
            </a:r>
          </a:p>
        </p:txBody>
      </p:sp>
      <p:sp>
        <p:nvSpPr>
          <p:cNvPr id="209932" name="Text Box 1036"/>
          <p:cNvSpPr txBox="1">
            <a:spLocks noChangeArrowheads="1"/>
          </p:cNvSpPr>
          <p:nvPr/>
        </p:nvSpPr>
        <p:spPr bwMode="auto">
          <a:xfrm>
            <a:off x="6457950" y="1328738"/>
            <a:ext cx="2076450" cy="5810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429" tIns="45714" rIns="91429" bIns="45714">
            <a:spAutoFit/>
          </a:bodyPr>
          <a:lstStyle/>
          <a:p>
            <a:pPr algn="ctr"/>
            <a:r>
              <a:rPr lang="en-US" sz="1600"/>
              <a:t>Take the average within each square.</a:t>
            </a:r>
          </a:p>
        </p:txBody>
      </p:sp>
      <p:pic>
        <p:nvPicPr>
          <p:cNvPr id="209933" name="Picture 1037" descr="sampl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5850" y="5067300"/>
            <a:ext cx="4502150" cy="1050925"/>
          </a:xfrm>
          <a:prstGeom prst="rect">
            <a:avLst/>
          </a:prstGeom>
          <a:noFill/>
        </p:spPr>
      </p:pic>
      <p:pic>
        <p:nvPicPr>
          <p:cNvPr id="209935" name="Picture 1039" descr="Sampling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60575" y="2219325"/>
            <a:ext cx="2486025" cy="2422525"/>
          </a:xfrm>
          <a:prstGeom prst="rect">
            <a:avLst/>
          </a:prstGeom>
          <a:noFill/>
        </p:spPr>
      </p:pic>
      <p:pic>
        <p:nvPicPr>
          <p:cNvPr id="209936" name="Picture 1040" descr="Sampling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9788" y="2219325"/>
            <a:ext cx="2486025" cy="2422525"/>
          </a:xfrm>
          <a:prstGeom prst="rect">
            <a:avLst/>
          </a:prstGeom>
          <a:noFill/>
        </p:spPr>
      </p:pic>
      <p:sp>
        <p:nvSpPr>
          <p:cNvPr id="209934" name="Line 1038"/>
          <p:cNvSpPr>
            <a:spLocks noChangeShapeType="1"/>
          </p:cNvSpPr>
          <p:nvPr/>
        </p:nvSpPr>
        <p:spPr bwMode="auto">
          <a:xfrm>
            <a:off x="3302000" y="4495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9929" name="Line 1033"/>
          <p:cNvSpPr>
            <a:spLocks noChangeShapeType="1"/>
          </p:cNvSpPr>
          <p:nvPr/>
        </p:nvSpPr>
        <p:spPr bwMode="auto">
          <a:xfrm rot="-10800000">
            <a:off x="5897563" y="4495800"/>
            <a:ext cx="1587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278813" y="5962650"/>
            <a:ext cx="968375" cy="365125"/>
          </a:xfrm>
        </p:spPr>
        <p:txBody>
          <a:bodyPr/>
          <a:lstStyle/>
          <a:p>
            <a:fld id="{62A4ED38-37B4-4001-B09F-039017A06F23}" type="slidenum">
              <a:rPr lang="en-US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60" name="Picture 16" descr="Sampling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9788" y="2219325"/>
            <a:ext cx="2486025" cy="2422525"/>
          </a:xfrm>
          <a:prstGeom prst="rect">
            <a:avLst/>
          </a:prstGeom>
          <a:noFill/>
        </p:spPr>
      </p:pic>
      <p:pic>
        <p:nvPicPr>
          <p:cNvPr id="210959" name="Picture 15" descr="Sampling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60575" y="2219325"/>
            <a:ext cx="2486025" cy="2422525"/>
          </a:xfrm>
          <a:prstGeom prst="rect">
            <a:avLst/>
          </a:prstGeom>
          <a:noFill/>
        </p:spPr>
      </p:pic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7300"/>
            <a:ext cx="2362200" cy="723900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Sampling</a:t>
            </a:r>
          </a:p>
        </p:txBody>
      </p:sp>
      <p:pic>
        <p:nvPicPr>
          <p:cNvPr id="210947" name="Picture 3" descr="arrow_hir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0688" y="2665413"/>
            <a:ext cx="1390650" cy="1536700"/>
          </a:xfrm>
          <a:prstGeom prst="rect">
            <a:avLst/>
          </a:prstGeom>
          <a:noFill/>
        </p:spPr>
      </p:pic>
      <p:pic>
        <p:nvPicPr>
          <p:cNvPr id="210948" name="Picture 4" descr="arrow_sample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8213" y="2665413"/>
            <a:ext cx="1390650" cy="1536700"/>
          </a:xfrm>
          <a:prstGeom prst="rect">
            <a:avLst/>
          </a:prstGeom>
          <a:noFill/>
        </p:spPr>
      </p:pic>
      <p:graphicFrame>
        <p:nvGraphicFramePr>
          <p:cNvPr id="210949" name="Object 5"/>
          <p:cNvGraphicFramePr>
            <a:graphicFrameLocks noChangeAspect="1"/>
          </p:cNvGraphicFramePr>
          <p:nvPr/>
        </p:nvGraphicFramePr>
        <p:xfrm>
          <a:off x="7499350" y="4495800"/>
          <a:ext cx="965200" cy="457200"/>
        </p:xfrm>
        <a:graphic>
          <a:graphicData uri="http://schemas.openxmlformats.org/presentationml/2006/ole">
            <p:oleObj spid="_x0000_s9218" name="Equation" r:id="rId8" imgW="482400" imgH="228600" progId="Equation.3">
              <p:embed/>
            </p:oleObj>
          </a:graphicData>
        </a:graphic>
      </p:graphicFrame>
      <p:graphicFrame>
        <p:nvGraphicFramePr>
          <p:cNvPr id="210950" name="Object 6"/>
          <p:cNvGraphicFramePr>
            <a:graphicFrameLocks noChangeAspect="1"/>
          </p:cNvGraphicFramePr>
          <p:nvPr/>
        </p:nvGraphicFramePr>
        <p:xfrm>
          <a:off x="581025" y="4494213"/>
          <a:ext cx="1069975" cy="458787"/>
        </p:xfrm>
        <a:graphic>
          <a:graphicData uri="http://schemas.openxmlformats.org/presentationml/2006/ole">
            <p:oleObj spid="_x0000_s9219" name="Equation" r:id="rId9" imgW="533160" imgH="228600" progId="Equation.3">
              <p:embed/>
            </p:oleObj>
          </a:graphicData>
        </a:graphic>
      </p:graphicFrame>
      <p:sp>
        <p:nvSpPr>
          <p:cNvPr id="210951" name="Text Box 7"/>
          <p:cNvSpPr txBox="1">
            <a:spLocks noChangeArrowheads="1"/>
          </p:cNvSpPr>
          <p:nvPr/>
        </p:nvSpPr>
        <p:spPr bwMode="auto">
          <a:xfrm>
            <a:off x="228600" y="5105400"/>
            <a:ext cx="177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sz="1600">
                <a:latin typeface="Arial" charset="0"/>
              </a:rPr>
              <a:t>continuous image</a:t>
            </a:r>
          </a:p>
        </p:txBody>
      </p:sp>
      <p:sp>
        <p:nvSpPr>
          <p:cNvPr id="210952" name="Text Box 8"/>
          <p:cNvSpPr txBox="1">
            <a:spLocks noChangeArrowheads="1"/>
          </p:cNvSpPr>
          <p:nvPr/>
        </p:nvSpPr>
        <p:spPr bwMode="auto">
          <a:xfrm>
            <a:off x="7202488" y="5105400"/>
            <a:ext cx="15605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sz="1600">
                <a:latin typeface="Arial" charset="0"/>
              </a:rPr>
              <a:t>sampled image</a:t>
            </a:r>
          </a:p>
        </p:txBody>
      </p:sp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6457950" y="1328738"/>
            <a:ext cx="2076450" cy="5810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429" tIns="45714" rIns="91429" bIns="45714">
            <a:spAutoFit/>
          </a:bodyPr>
          <a:lstStyle/>
          <a:p>
            <a:pPr algn="ctr"/>
            <a:r>
              <a:rPr lang="en-US" sz="1600"/>
              <a:t>Take the average within each square.</a:t>
            </a:r>
          </a:p>
        </p:txBody>
      </p:sp>
      <p:pic>
        <p:nvPicPr>
          <p:cNvPr id="210954" name="Picture 10" descr="sample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55850" y="5067300"/>
            <a:ext cx="4502150" cy="1050925"/>
          </a:xfrm>
          <a:prstGeom prst="rect">
            <a:avLst/>
          </a:prstGeom>
          <a:noFill/>
        </p:spPr>
      </p:pic>
      <p:sp>
        <p:nvSpPr>
          <p:cNvPr id="210957" name="Line 13"/>
          <p:cNvSpPr>
            <a:spLocks noChangeShapeType="1"/>
          </p:cNvSpPr>
          <p:nvPr/>
        </p:nvSpPr>
        <p:spPr bwMode="auto">
          <a:xfrm>
            <a:off x="3302000" y="4495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0958" name="Line 14"/>
          <p:cNvSpPr>
            <a:spLocks noChangeShapeType="1"/>
          </p:cNvSpPr>
          <p:nvPr/>
        </p:nvSpPr>
        <p:spPr bwMode="auto">
          <a:xfrm rot="-10800000">
            <a:off x="5897563" y="4495800"/>
            <a:ext cx="1587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278813" y="5962650"/>
            <a:ext cx="968375" cy="365125"/>
          </a:xfrm>
        </p:spPr>
        <p:txBody>
          <a:bodyPr/>
          <a:lstStyle/>
          <a:p>
            <a:fld id="{62A4ED38-37B4-4001-B09F-039017A06F23}" type="slidenum">
              <a:rPr lang="en-US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</a:t>
            </a:r>
          </a:p>
        </p:txBody>
      </p:sp>
      <p:pic>
        <p:nvPicPr>
          <p:cNvPr id="157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2676525"/>
            <a:ext cx="4848225" cy="3363913"/>
          </a:xfrm>
          <a:noFill/>
          <a:ln/>
        </p:spPr>
      </p:pic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236538" y="1049338"/>
            <a:ext cx="86423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dirty="0" err="1"/>
              <a:t>Proses</a:t>
            </a:r>
            <a:r>
              <a:rPr lang="en-US" sz="2400" dirty="0"/>
              <a:t> capture </a:t>
            </a:r>
            <a:r>
              <a:rPr lang="en-US" sz="2400" dirty="0" err="1" smtClean="0"/>
              <a:t>dimana</a:t>
            </a:r>
            <a:r>
              <a:rPr lang="en-US" sz="2400" dirty="0" smtClean="0"/>
              <a:t> </a:t>
            </a:r>
            <a:r>
              <a:rPr lang="en-US" sz="2400" dirty="0" err="1" smtClean="0"/>
              <a:t>kamera</a:t>
            </a:r>
            <a:r>
              <a:rPr lang="en-US" sz="2400" dirty="0" smtClean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penangkapan</a:t>
            </a:r>
            <a:r>
              <a:rPr lang="en-US" sz="2400" dirty="0"/>
              <a:t> </a:t>
            </a:r>
            <a:r>
              <a:rPr lang="en-US" sz="2400" dirty="0" err="1"/>
              <a:t>besaran</a:t>
            </a:r>
            <a:r>
              <a:rPr lang="en-US" sz="2400" dirty="0"/>
              <a:t> </a:t>
            </a:r>
            <a:r>
              <a:rPr lang="en-US" sz="2400" dirty="0" err="1"/>
              <a:t>intensitas</a:t>
            </a:r>
            <a:r>
              <a:rPr lang="en-US" sz="2400" dirty="0"/>
              <a:t> </a:t>
            </a:r>
            <a:r>
              <a:rPr lang="en-US" sz="2400" dirty="0" err="1"/>
              <a:t>cahaya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sejumlah</a:t>
            </a:r>
            <a:r>
              <a:rPr lang="en-US" sz="2400" dirty="0"/>
              <a:t> </a:t>
            </a:r>
            <a:r>
              <a:rPr lang="en-US" sz="2400" dirty="0" err="1"/>
              <a:t>titik</a:t>
            </a:r>
            <a:r>
              <a:rPr lang="en-US" sz="2400" dirty="0"/>
              <a:t> yang </a:t>
            </a:r>
            <a:r>
              <a:rPr lang="en-US" sz="2400" dirty="0" err="1"/>
              <a:t>ditentukan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kecilnya</a:t>
            </a:r>
            <a:r>
              <a:rPr lang="en-US" sz="2400" dirty="0"/>
              <a:t> </a:t>
            </a:r>
            <a:r>
              <a:rPr lang="en-US" sz="2400" dirty="0" err="1"/>
              <a:t>kemampuan</a:t>
            </a:r>
            <a:r>
              <a:rPr lang="en-US" sz="2400" dirty="0"/>
              <a:t> </a:t>
            </a:r>
            <a:r>
              <a:rPr lang="en-US" sz="2400" dirty="0" err="1"/>
              <a:t>resolusi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kamera</a:t>
            </a:r>
            <a:r>
              <a:rPr lang="en-US" sz="2400" dirty="0"/>
              <a:t>. </a:t>
            </a:r>
            <a:r>
              <a:rPr lang="en-US" sz="2400" dirty="0" err="1"/>
              <a:t>Proses</a:t>
            </a:r>
            <a:r>
              <a:rPr lang="en-US" sz="2400" dirty="0"/>
              <a:t> </a:t>
            </a:r>
            <a:r>
              <a:rPr lang="en-US" sz="2400" dirty="0" err="1"/>
              <a:t>pengambilan</a:t>
            </a:r>
            <a:r>
              <a:rPr lang="en-US" sz="2400" dirty="0"/>
              <a:t> </a:t>
            </a:r>
            <a:r>
              <a:rPr lang="en-US" sz="2400" dirty="0" err="1"/>
              <a:t>titik-titik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dinamakan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sampling.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278813" y="5962650"/>
            <a:ext cx="968375" cy="365125"/>
          </a:xfrm>
        </p:spPr>
        <p:txBody>
          <a:bodyPr/>
          <a:lstStyle/>
          <a:p>
            <a:fld id="{62A4ED38-37B4-4001-B09F-039017A06F23}" type="slidenum">
              <a:rPr lang="en-US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t="2556" b="2556"/>
          <a:stretch>
            <a:fillRect/>
          </a:stretch>
        </p:blipFill>
        <p:spPr>
          <a:xfrm>
            <a:off x="304800" y="228600"/>
            <a:ext cx="4754563" cy="63246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6296744"/>
          </a:xfrm>
        </p:spPr>
        <p:txBody>
          <a:bodyPr>
            <a:normAutofit/>
          </a:bodyPr>
          <a:lstStyle/>
          <a:p>
            <a:r>
              <a:rPr lang="id-ID" b="1" dirty="0" smtClean="0"/>
              <a:t>Content:</a:t>
            </a:r>
          </a:p>
          <a:p>
            <a:endParaRPr lang="id-ID" dirty="0"/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Aplikasi Citra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Pengertian</a:t>
            </a:r>
            <a:r>
              <a:rPr lang="en-US" dirty="0" smtClean="0"/>
              <a:t> Citra Digital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Piksel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Sampling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Kuantisasi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Jenis</a:t>
            </a:r>
            <a:r>
              <a:rPr lang="en-US" dirty="0" smtClean="0"/>
              <a:t> Citra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RGB Citra</a:t>
            </a:r>
            <a:endParaRPr lang="id-ID" dirty="0" smtClean="0"/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278813" y="5962650"/>
            <a:ext cx="968375" cy="365125"/>
          </a:xfrm>
        </p:spPr>
        <p:txBody>
          <a:bodyPr/>
          <a:lstStyle/>
          <a:p>
            <a:fld id="{62A4ED38-37B4-4001-B09F-039017A06F23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Kuantisasi</a:t>
            </a:r>
          </a:p>
        </p:txBody>
      </p:sp>
      <p:pic>
        <p:nvPicPr>
          <p:cNvPr id="158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>
          <a:xfrm>
            <a:off x="906463" y="1143000"/>
            <a:ext cx="7178675" cy="4419600"/>
          </a:xfrm>
          <a:noFill/>
          <a:ln/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278813" y="5962650"/>
            <a:ext cx="968375" cy="365125"/>
          </a:xfrm>
        </p:spPr>
        <p:txBody>
          <a:bodyPr/>
          <a:lstStyle/>
          <a:p>
            <a:fld id="{62A4ED38-37B4-4001-B09F-039017A06F23}" type="slidenum">
              <a:rPr lang="en-US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7848600" cy="1143000"/>
          </a:xfrm>
        </p:spPr>
        <p:txBody>
          <a:bodyPr/>
          <a:lstStyle/>
          <a:p>
            <a:r>
              <a:rPr lang="en-US" dirty="0" err="1" smtClean="0"/>
              <a:t>Kuantisasi</a:t>
            </a:r>
            <a:endParaRPr lang="id-ID" dirty="0"/>
          </a:p>
        </p:txBody>
      </p:sp>
      <p:pic>
        <p:nvPicPr>
          <p:cNvPr id="4" name="Picture 3" descr="quantisasi1.jpg"/>
          <p:cNvPicPr>
            <a:picLocks noChangeAspect="1"/>
          </p:cNvPicPr>
          <p:nvPr/>
        </p:nvPicPr>
        <p:blipFill>
          <a:blip r:embed="rId2" cstate="print"/>
          <a:srcRect l="12200" t="1001" r="12201"/>
          <a:stretch>
            <a:fillRect/>
          </a:stretch>
        </p:blipFill>
        <p:spPr>
          <a:xfrm>
            <a:off x="971600" y="1052736"/>
            <a:ext cx="6552728" cy="48268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1600" y="6021288"/>
            <a:ext cx="6876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/>
              <a:t>https://i.ytimg.com/vi/wp6TWFdRf_0/maxresdefault.jpg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Kuantisasi</a:t>
            </a:r>
            <a:r>
              <a:rPr lang="en-US" dirty="0"/>
              <a:t> (</a:t>
            </a:r>
            <a:r>
              <a:rPr lang="en-US" dirty="0" err="1"/>
              <a:t>Warna</a:t>
            </a:r>
            <a:r>
              <a:rPr lang="en-US" dirty="0"/>
              <a:t>)</a:t>
            </a:r>
          </a:p>
        </p:txBody>
      </p:sp>
      <p:pic>
        <p:nvPicPr>
          <p:cNvPr id="159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>
          <a:xfrm>
            <a:off x="1379538" y="1143000"/>
            <a:ext cx="6230937" cy="4419600"/>
          </a:xfrm>
          <a:noFill/>
          <a:ln/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278813" y="5962650"/>
            <a:ext cx="968375" cy="365125"/>
          </a:xfrm>
        </p:spPr>
        <p:txBody>
          <a:bodyPr/>
          <a:lstStyle/>
          <a:p>
            <a:fld id="{62A4ED38-37B4-4001-B09F-039017A06F23}" type="slidenum">
              <a:rPr lang="en-US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5B0D-4D29-4374-BFCF-030661467904}" type="slidenum">
              <a:rPr lang="en-US"/>
              <a:pPr/>
              <a:t>23</a:t>
            </a:fld>
            <a:endParaRPr lang="en-US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r>
              <a:rPr lang="en-GB"/>
              <a:t>Resolusi Spasial - Sampling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556792"/>
            <a:ext cx="8610600" cy="4572000"/>
          </a:xfrm>
          <a:noFill/>
          <a:ln/>
        </p:spPr>
        <p:txBody>
          <a:bodyPr lIns="92075" tIns="46038" rIns="92075" bIns="46038"/>
          <a:lstStyle/>
          <a:p>
            <a:r>
              <a:rPr lang="en-GB" dirty="0"/>
              <a:t>Sampling Uniform </a:t>
            </a:r>
            <a:r>
              <a:rPr lang="en-GB" dirty="0" err="1"/>
              <a:t>dan</a:t>
            </a:r>
            <a:r>
              <a:rPr lang="en-GB" dirty="0"/>
              <a:t> Non-uniform</a:t>
            </a:r>
          </a:p>
          <a:p>
            <a:pPr lvl="1"/>
            <a:r>
              <a:rPr lang="en-GB" sz="2400" dirty="0"/>
              <a:t>Sampling Uniform </a:t>
            </a:r>
            <a:r>
              <a:rPr lang="en-GB" sz="2400" dirty="0" err="1"/>
              <a:t>mempunyai</a:t>
            </a:r>
            <a:r>
              <a:rPr lang="en-GB" sz="2400" dirty="0"/>
              <a:t> </a:t>
            </a:r>
            <a:r>
              <a:rPr lang="en-GB" sz="2400" dirty="0" err="1"/>
              <a:t>spasi</a:t>
            </a:r>
            <a:r>
              <a:rPr lang="en-GB" sz="2400" dirty="0"/>
              <a:t> (interval) </a:t>
            </a:r>
            <a:r>
              <a:rPr lang="en-GB" sz="2400" dirty="0" err="1"/>
              <a:t>baris</a:t>
            </a:r>
            <a:r>
              <a:rPr lang="en-GB" sz="2400" dirty="0"/>
              <a:t>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kolom</a:t>
            </a:r>
            <a:r>
              <a:rPr lang="en-GB" sz="2400" dirty="0"/>
              <a:t> yang </a:t>
            </a:r>
            <a:r>
              <a:rPr lang="en-GB" sz="2400" dirty="0" err="1"/>
              <a:t>sama</a:t>
            </a:r>
            <a:r>
              <a:rPr lang="en-GB" sz="2400" dirty="0"/>
              <a:t> </a:t>
            </a:r>
            <a:r>
              <a:rPr lang="en-GB" sz="2400" dirty="0" err="1"/>
              <a:t>pada</a:t>
            </a:r>
            <a:r>
              <a:rPr lang="en-GB" sz="2400" dirty="0"/>
              <a:t> </a:t>
            </a:r>
            <a:r>
              <a:rPr lang="en-GB" sz="2400" dirty="0" err="1"/>
              <a:t>seluruh</a:t>
            </a:r>
            <a:r>
              <a:rPr lang="en-GB" sz="2400" dirty="0"/>
              <a:t> area </a:t>
            </a:r>
            <a:r>
              <a:rPr lang="en-GB" sz="2400" dirty="0" err="1"/>
              <a:t>sebuah</a:t>
            </a:r>
            <a:r>
              <a:rPr lang="en-GB" sz="2400" dirty="0"/>
              <a:t> </a:t>
            </a:r>
            <a:r>
              <a:rPr lang="en-GB" sz="2400" dirty="0" err="1"/>
              <a:t>citra</a:t>
            </a:r>
            <a:r>
              <a:rPr lang="en-GB" sz="2400" dirty="0"/>
              <a:t>.</a:t>
            </a:r>
          </a:p>
          <a:p>
            <a:pPr lvl="1"/>
            <a:r>
              <a:rPr lang="en-GB" sz="2400" dirty="0"/>
              <a:t>Sampling Non-uniform </a:t>
            </a:r>
            <a:r>
              <a:rPr lang="en-GB" sz="2400" dirty="0" err="1"/>
              <a:t>bersifat</a:t>
            </a:r>
            <a:r>
              <a:rPr lang="en-GB" sz="2400" dirty="0"/>
              <a:t> </a:t>
            </a:r>
            <a:r>
              <a:rPr lang="en-GB" sz="2400" dirty="0" err="1"/>
              <a:t>adaptif</a:t>
            </a:r>
            <a:r>
              <a:rPr lang="en-GB" sz="2400" dirty="0"/>
              <a:t> </a:t>
            </a:r>
            <a:r>
              <a:rPr lang="en-GB" sz="2400" dirty="0" err="1"/>
              <a:t>tergantung</a:t>
            </a:r>
            <a:r>
              <a:rPr lang="en-GB" sz="2400" dirty="0"/>
              <a:t> </a:t>
            </a:r>
            <a:r>
              <a:rPr lang="en-GB" sz="2400" dirty="0" err="1"/>
              <a:t>karakteristik</a:t>
            </a:r>
            <a:r>
              <a:rPr lang="en-GB" sz="2400" dirty="0"/>
              <a:t> </a:t>
            </a:r>
            <a:r>
              <a:rPr lang="en-GB" sz="2400" dirty="0" err="1"/>
              <a:t>citra</a:t>
            </a:r>
            <a:r>
              <a:rPr lang="en-GB" sz="2400" dirty="0"/>
              <a:t>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bertujuan</a:t>
            </a:r>
            <a:r>
              <a:rPr lang="en-GB" sz="2400" dirty="0"/>
              <a:t> </a:t>
            </a:r>
            <a:r>
              <a:rPr lang="en-GB" sz="2400" dirty="0" err="1"/>
              <a:t>untuk</a:t>
            </a:r>
            <a:r>
              <a:rPr lang="en-GB" sz="2400" dirty="0"/>
              <a:t> </a:t>
            </a:r>
            <a:r>
              <a:rPr lang="en-GB" sz="2400" dirty="0" err="1"/>
              <a:t>menghindari</a:t>
            </a:r>
            <a:r>
              <a:rPr lang="en-GB" sz="2400" dirty="0"/>
              <a:t> </a:t>
            </a:r>
            <a:r>
              <a:rPr lang="en-GB" sz="2400" dirty="0" err="1"/>
              <a:t>adanya</a:t>
            </a:r>
            <a:r>
              <a:rPr lang="en-GB" sz="2400" dirty="0"/>
              <a:t> </a:t>
            </a:r>
            <a:r>
              <a:rPr lang="en-GB" sz="2400" dirty="0" err="1"/>
              <a:t>informasi</a:t>
            </a:r>
            <a:r>
              <a:rPr lang="en-GB" sz="2400" dirty="0"/>
              <a:t> yang </a:t>
            </a:r>
            <a:r>
              <a:rPr lang="en-GB" sz="2400" dirty="0" err="1"/>
              <a:t>hilang</a:t>
            </a:r>
            <a:r>
              <a:rPr lang="en-GB" sz="2400" dirty="0"/>
              <a:t>. Daerah </a:t>
            </a:r>
            <a:r>
              <a:rPr lang="en-GB" sz="2400" dirty="0" err="1"/>
              <a:t>citra</a:t>
            </a:r>
            <a:r>
              <a:rPr lang="en-GB" sz="2400" dirty="0"/>
              <a:t> yang </a:t>
            </a:r>
            <a:r>
              <a:rPr lang="en-GB" sz="2400" dirty="0" err="1"/>
              <a:t>mengandung</a:t>
            </a:r>
            <a:r>
              <a:rPr lang="en-GB" sz="2400" dirty="0"/>
              <a:t> </a:t>
            </a:r>
            <a:r>
              <a:rPr lang="en-GB" sz="2400" dirty="0" err="1"/>
              <a:t>detil</a:t>
            </a:r>
            <a:r>
              <a:rPr lang="en-GB" sz="2400" dirty="0"/>
              <a:t> yang </a:t>
            </a:r>
            <a:r>
              <a:rPr lang="en-GB" sz="2400" dirty="0" err="1"/>
              <a:t>tinggi</a:t>
            </a:r>
            <a:r>
              <a:rPr lang="en-GB" sz="2400" dirty="0"/>
              <a:t> </a:t>
            </a:r>
            <a:r>
              <a:rPr lang="en-GB" sz="2400" dirty="0" err="1"/>
              <a:t>di</a:t>
            </a:r>
            <a:r>
              <a:rPr lang="en-GB" sz="2400" dirty="0"/>
              <a:t>-sampling </a:t>
            </a:r>
            <a:r>
              <a:rPr lang="en-GB" sz="2400" dirty="0" err="1"/>
              <a:t>secara</a:t>
            </a:r>
            <a:r>
              <a:rPr lang="en-GB" sz="2400" dirty="0"/>
              <a:t> </a:t>
            </a:r>
            <a:r>
              <a:rPr lang="en-GB" sz="2400" dirty="0" err="1"/>
              <a:t>lebih</a:t>
            </a:r>
            <a:r>
              <a:rPr lang="en-GB" sz="2400" dirty="0"/>
              <a:t> </a:t>
            </a:r>
            <a:r>
              <a:rPr lang="en-GB" sz="2400" dirty="0" err="1"/>
              <a:t>halus</a:t>
            </a:r>
            <a:r>
              <a:rPr lang="en-GB" sz="2400" dirty="0"/>
              <a:t>, </a:t>
            </a:r>
            <a:r>
              <a:rPr lang="en-GB" sz="2400" dirty="0" err="1"/>
              <a:t>sedangkan</a:t>
            </a:r>
            <a:r>
              <a:rPr lang="en-GB" sz="2400" dirty="0"/>
              <a:t> </a:t>
            </a:r>
            <a:r>
              <a:rPr lang="en-GB" sz="2400" dirty="0" err="1"/>
              <a:t>daerah</a:t>
            </a:r>
            <a:r>
              <a:rPr lang="en-GB" sz="2400" dirty="0"/>
              <a:t> yang </a:t>
            </a:r>
            <a:r>
              <a:rPr lang="en-GB" sz="2400" dirty="0" err="1"/>
              <a:t>homogen</a:t>
            </a:r>
            <a:r>
              <a:rPr lang="en-GB" sz="2400" dirty="0"/>
              <a:t> </a:t>
            </a:r>
            <a:r>
              <a:rPr lang="en-GB" sz="2400" dirty="0" err="1"/>
              <a:t>dapat</a:t>
            </a:r>
            <a:r>
              <a:rPr lang="en-GB" sz="2400" dirty="0"/>
              <a:t> </a:t>
            </a:r>
            <a:r>
              <a:rPr lang="en-GB" sz="2400" dirty="0" err="1"/>
              <a:t>di</a:t>
            </a:r>
            <a:r>
              <a:rPr lang="en-GB" sz="2400" dirty="0"/>
              <a:t>-sampling </a:t>
            </a:r>
            <a:r>
              <a:rPr lang="en-GB" sz="2400" dirty="0" err="1"/>
              <a:t>lebih</a:t>
            </a:r>
            <a:r>
              <a:rPr lang="en-GB" sz="2400" dirty="0"/>
              <a:t> </a:t>
            </a:r>
            <a:r>
              <a:rPr lang="en-GB" sz="2400" dirty="0" err="1"/>
              <a:t>kasar</a:t>
            </a:r>
            <a:r>
              <a:rPr lang="en-GB" sz="2400" dirty="0"/>
              <a:t>. </a:t>
            </a:r>
            <a:r>
              <a:rPr lang="en-GB" sz="2400" dirty="0" err="1"/>
              <a:t>Kerugian</a:t>
            </a:r>
            <a:r>
              <a:rPr lang="en-GB" sz="2400" dirty="0"/>
              <a:t> </a:t>
            </a:r>
            <a:r>
              <a:rPr lang="en-GB" sz="2400" dirty="0" err="1"/>
              <a:t>sistem</a:t>
            </a:r>
            <a:r>
              <a:rPr lang="en-GB" sz="2400" dirty="0"/>
              <a:t> sampling Non-uniform </a:t>
            </a:r>
            <a:r>
              <a:rPr lang="en-GB" sz="2400" dirty="0" err="1"/>
              <a:t>adalah</a:t>
            </a:r>
            <a:r>
              <a:rPr lang="en-GB" sz="2400" dirty="0"/>
              <a:t> </a:t>
            </a:r>
            <a:r>
              <a:rPr lang="en-GB" sz="2400" dirty="0" err="1"/>
              <a:t>diperlukannya</a:t>
            </a:r>
            <a:r>
              <a:rPr lang="en-GB" sz="2400" dirty="0"/>
              <a:t> data </a:t>
            </a:r>
            <a:r>
              <a:rPr lang="en-GB" sz="2400" dirty="0" err="1"/>
              <a:t>ukuran</a:t>
            </a:r>
            <a:r>
              <a:rPr lang="en-GB" sz="2400" dirty="0"/>
              <a:t> </a:t>
            </a:r>
            <a:r>
              <a:rPr lang="en-GB" sz="2400" dirty="0" err="1"/>
              <a:t>spasi</a:t>
            </a:r>
            <a:r>
              <a:rPr lang="en-GB" sz="2400" dirty="0"/>
              <a:t> </a:t>
            </a:r>
            <a:r>
              <a:rPr lang="en-GB" sz="2400" dirty="0" err="1"/>
              <a:t>atau</a:t>
            </a:r>
            <a:r>
              <a:rPr lang="en-GB" sz="2400" dirty="0"/>
              <a:t> </a:t>
            </a:r>
            <a:r>
              <a:rPr lang="en-GB" sz="2400" dirty="0" err="1"/>
              <a:t>tanda</a:t>
            </a:r>
            <a:r>
              <a:rPr lang="en-GB" sz="2400" dirty="0"/>
              <a:t> </a:t>
            </a:r>
            <a:r>
              <a:rPr lang="en-GB" sz="2400" dirty="0" err="1"/>
              <a:t>batas</a:t>
            </a:r>
            <a:r>
              <a:rPr lang="en-GB" sz="2400" dirty="0"/>
              <a:t> </a:t>
            </a:r>
            <a:r>
              <a:rPr lang="en-GB" sz="2400" dirty="0" err="1"/>
              <a:t>akhir</a:t>
            </a:r>
            <a:r>
              <a:rPr lang="en-GB" sz="2400" dirty="0"/>
              <a:t> </a:t>
            </a:r>
            <a:r>
              <a:rPr lang="en-GB" sz="2400" dirty="0" err="1"/>
              <a:t>suatu</a:t>
            </a:r>
            <a:r>
              <a:rPr lang="en-GB" sz="2400" dirty="0"/>
              <a:t> </a:t>
            </a:r>
            <a:r>
              <a:rPr lang="en-GB" sz="2400" dirty="0" err="1"/>
              <a:t>spasi</a:t>
            </a:r>
            <a:r>
              <a:rPr lang="en-GB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2A72-A8D0-4EB2-8474-3F336C63E24F}" type="slidenum">
              <a:rPr lang="en-US"/>
              <a:pPr/>
              <a:t>24</a:t>
            </a:fld>
            <a:endParaRPr lang="en-US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r>
              <a:rPr lang="en-GB" sz="2800"/>
              <a:t>Resolusi Kecemerlangan - Kwantisasi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0768"/>
            <a:ext cx="8610600" cy="4572000"/>
          </a:xfrm>
          <a:noFill/>
          <a:ln/>
        </p:spPr>
        <p:txBody>
          <a:bodyPr lIns="92075" tIns="46038" rIns="92075" bIns="46038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2800" dirty="0" err="1"/>
              <a:t>Kwantisasi</a:t>
            </a:r>
            <a:r>
              <a:rPr lang="en-GB" sz="2800" dirty="0"/>
              <a:t> Uniform, Non-uniform, </a:t>
            </a:r>
            <a:r>
              <a:rPr lang="en-GB" sz="2800" dirty="0" err="1"/>
              <a:t>dan</a:t>
            </a:r>
            <a:r>
              <a:rPr lang="en-GB" sz="2800" dirty="0"/>
              <a:t> Tapered</a:t>
            </a:r>
            <a:endParaRPr lang="en-GB" dirty="0"/>
          </a:p>
          <a:p>
            <a:pPr lvl="1">
              <a:lnSpc>
                <a:spcPct val="90000"/>
              </a:lnSpc>
            </a:pPr>
            <a:r>
              <a:rPr lang="en-GB" sz="2400" dirty="0" err="1"/>
              <a:t>Kwantisasi</a:t>
            </a:r>
            <a:r>
              <a:rPr lang="en-GB" sz="2400" dirty="0"/>
              <a:t> Uniform </a:t>
            </a:r>
            <a:r>
              <a:rPr lang="en-GB" sz="2400" dirty="0" err="1"/>
              <a:t>mempunyai</a:t>
            </a:r>
            <a:r>
              <a:rPr lang="en-GB" sz="2400" dirty="0"/>
              <a:t> interval </a:t>
            </a:r>
            <a:r>
              <a:rPr lang="en-GB" sz="2400" dirty="0" err="1"/>
              <a:t>pengelompokan</a:t>
            </a:r>
            <a:r>
              <a:rPr lang="en-GB" sz="2400" dirty="0"/>
              <a:t> </a:t>
            </a:r>
            <a:r>
              <a:rPr lang="en-GB" sz="2400" dirty="0" err="1"/>
              <a:t>tingkat</a:t>
            </a:r>
            <a:r>
              <a:rPr lang="en-GB" sz="2400" dirty="0"/>
              <a:t> </a:t>
            </a:r>
            <a:r>
              <a:rPr lang="en-GB" sz="2400" dirty="0" err="1"/>
              <a:t>keabuan</a:t>
            </a:r>
            <a:r>
              <a:rPr lang="en-GB" sz="2400" dirty="0"/>
              <a:t> yang </a:t>
            </a:r>
            <a:r>
              <a:rPr lang="en-GB" sz="2400" dirty="0" err="1"/>
              <a:t>sama</a:t>
            </a:r>
            <a:r>
              <a:rPr lang="en-GB" sz="2400" dirty="0"/>
              <a:t> (</a:t>
            </a:r>
            <a:r>
              <a:rPr lang="en-GB" sz="2400" dirty="0" err="1"/>
              <a:t>misal</a:t>
            </a:r>
            <a:r>
              <a:rPr lang="en-GB" sz="2400" dirty="0"/>
              <a:t>: </a:t>
            </a:r>
            <a:r>
              <a:rPr lang="en-GB" sz="2400" dirty="0" err="1"/>
              <a:t>intensitas</a:t>
            </a:r>
            <a:r>
              <a:rPr lang="en-GB" sz="2400" dirty="0"/>
              <a:t> 1 s/d 10 </a:t>
            </a:r>
            <a:r>
              <a:rPr lang="en-GB" sz="2400" dirty="0" err="1"/>
              <a:t>diberi</a:t>
            </a:r>
            <a:r>
              <a:rPr lang="en-GB" sz="2400" dirty="0"/>
              <a:t> </a:t>
            </a:r>
            <a:r>
              <a:rPr lang="en-GB" sz="2400" dirty="0" err="1"/>
              <a:t>nilai</a:t>
            </a:r>
            <a:r>
              <a:rPr lang="en-GB" sz="2400" dirty="0"/>
              <a:t> 1, </a:t>
            </a:r>
            <a:r>
              <a:rPr lang="en-GB" sz="2400" dirty="0" err="1"/>
              <a:t>intensitas</a:t>
            </a:r>
            <a:r>
              <a:rPr lang="en-GB" sz="2400" dirty="0"/>
              <a:t> 11 s/d 20 </a:t>
            </a:r>
            <a:r>
              <a:rPr lang="en-GB" sz="2400" dirty="0" err="1"/>
              <a:t>diberi</a:t>
            </a:r>
            <a:r>
              <a:rPr lang="en-GB" sz="2400" dirty="0"/>
              <a:t> </a:t>
            </a:r>
            <a:r>
              <a:rPr lang="en-GB" sz="2400" dirty="0" err="1"/>
              <a:t>nilai</a:t>
            </a:r>
            <a:r>
              <a:rPr lang="en-GB" sz="2400" dirty="0"/>
              <a:t> 2, </a:t>
            </a:r>
            <a:r>
              <a:rPr lang="en-GB" sz="2400" dirty="0" err="1"/>
              <a:t>dstnya</a:t>
            </a:r>
            <a:r>
              <a:rPr lang="en-GB" sz="2400" dirty="0"/>
              <a:t>).</a:t>
            </a:r>
          </a:p>
          <a:p>
            <a:pPr lvl="1">
              <a:lnSpc>
                <a:spcPct val="90000"/>
              </a:lnSpc>
            </a:pPr>
            <a:r>
              <a:rPr lang="en-GB" sz="2400" dirty="0" err="1"/>
              <a:t>Kwantisasi</a:t>
            </a:r>
            <a:r>
              <a:rPr lang="en-GB" sz="2400" dirty="0"/>
              <a:t>  Non-uniform: </a:t>
            </a:r>
            <a:r>
              <a:rPr lang="en-GB" sz="2400" dirty="0" err="1"/>
              <a:t>Kwantisasi</a:t>
            </a:r>
            <a:r>
              <a:rPr lang="en-GB" sz="2400" dirty="0"/>
              <a:t> yang </a:t>
            </a:r>
            <a:r>
              <a:rPr lang="en-GB" sz="2400" dirty="0" err="1"/>
              <a:t>lebih</a:t>
            </a:r>
            <a:r>
              <a:rPr lang="en-GB" sz="2400" dirty="0"/>
              <a:t> </a:t>
            </a:r>
            <a:r>
              <a:rPr lang="en-GB" sz="2400" dirty="0" err="1"/>
              <a:t>halus</a:t>
            </a:r>
            <a:r>
              <a:rPr lang="en-GB" sz="2400" dirty="0"/>
              <a:t> </a:t>
            </a:r>
            <a:r>
              <a:rPr lang="en-GB" sz="2400" dirty="0" err="1"/>
              <a:t>diperlukan</a:t>
            </a:r>
            <a:r>
              <a:rPr lang="en-GB" sz="2400" dirty="0"/>
              <a:t> </a:t>
            </a:r>
            <a:r>
              <a:rPr lang="en-GB" sz="2400" dirty="0" err="1"/>
              <a:t>terutama</a:t>
            </a:r>
            <a:r>
              <a:rPr lang="en-GB" sz="2400" dirty="0"/>
              <a:t> </a:t>
            </a:r>
            <a:r>
              <a:rPr lang="en-GB" sz="2400" dirty="0" err="1"/>
              <a:t>pada</a:t>
            </a:r>
            <a:r>
              <a:rPr lang="en-GB" sz="2400" dirty="0"/>
              <a:t> </a:t>
            </a:r>
            <a:r>
              <a:rPr lang="en-GB" sz="2400" dirty="0" err="1"/>
              <a:t>bagian</a:t>
            </a:r>
            <a:r>
              <a:rPr lang="en-GB" sz="2400" dirty="0"/>
              <a:t> </a:t>
            </a:r>
            <a:r>
              <a:rPr lang="en-GB" sz="2400" dirty="0" err="1"/>
              <a:t>citra</a:t>
            </a:r>
            <a:r>
              <a:rPr lang="en-GB" sz="2400" dirty="0"/>
              <a:t> yang </a:t>
            </a:r>
            <a:r>
              <a:rPr lang="en-GB" sz="2400" dirty="0" err="1"/>
              <a:t>meng-gambarkan</a:t>
            </a:r>
            <a:r>
              <a:rPr lang="en-GB" sz="2400" dirty="0"/>
              <a:t> </a:t>
            </a:r>
            <a:r>
              <a:rPr lang="en-GB" sz="2400" dirty="0" err="1"/>
              <a:t>detil</a:t>
            </a:r>
            <a:r>
              <a:rPr lang="en-GB" sz="2400" dirty="0"/>
              <a:t> </a:t>
            </a:r>
            <a:r>
              <a:rPr lang="en-GB" sz="2400" dirty="0" err="1"/>
              <a:t>atau</a:t>
            </a:r>
            <a:r>
              <a:rPr lang="en-GB" sz="2400" dirty="0"/>
              <a:t> </a:t>
            </a:r>
            <a:r>
              <a:rPr lang="en-GB" sz="2400" dirty="0" err="1"/>
              <a:t>tekstur</a:t>
            </a:r>
            <a:r>
              <a:rPr lang="en-GB" sz="2400" dirty="0"/>
              <a:t> </a:t>
            </a:r>
            <a:r>
              <a:rPr lang="en-GB" sz="2400" dirty="0" err="1"/>
              <a:t>atau</a:t>
            </a:r>
            <a:r>
              <a:rPr lang="en-GB" sz="2400" dirty="0"/>
              <a:t> </a:t>
            </a:r>
            <a:r>
              <a:rPr lang="en-GB" sz="2400" dirty="0" err="1"/>
              <a:t>batas</a:t>
            </a:r>
            <a:r>
              <a:rPr lang="en-GB" sz="2400" dirty="0"/>
              <a:t> </a:t>
            </a:r>
            <a:r>
              <a:rPr lang="en-GB" sz="2400" dirty="0" err="1"/>
              <a:t>suatu</a:t>
            </a:r>
            <a:r>
              <a:rPr lang="en-GB" sz="2400" dirty="0"/>
              <a:t> </a:t>
            </a:r>
            <a:r>
              <a:rPr lang="en-GB" sz="2400" dirty="0" err="1"/>
              <a:t>wilayah</a:t>
            </a:r>
            <a:r>
              <a:rPr lang="en-GB" sz="2400" dirty="0"/>
              <a:t> </a:t>
            </a:r>
            <a:r>
              <a:rPr lang="en-GB" sz="2400" dirty="0" err="1"/>
              <a:t>obyek</a:t>
            </a:r>
            <a:r>
              <a:rPr lang="en-GB" sz="2400" dirty="0"/>
              <a:t>,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kwantisasi</a:t>
            </a:r>
            <a:r>
              <a:rPr lang="en-GB" sz="2400" dirty="0"/>
              <a:t> yang </a:t>
            </a:r>
            <a:r>
              <a:rPr lang="en-GB" sz="2400" dirty="0" err="1"/>
              <a:t>lebih</a:t>
            </a:r>
            <a:r>
              <a:rPr lang="en-GB" sz="2400" dirty="0"/>
              <a:t> </a:t>
            </a:r>
            <a:r>
              <a:rPr lang="en-GB" sz="2400" dirty="0" err="1"/>
              <a:t>kasar</a:t>
            </a:r>
            <a:r>
              <a:rPr lang="en-GB" sz="2400" dirty="0"/>
              <a:t> </a:t>
            </a:r>
            <a:r>
              <a:rPr lang="en-GB" sz="2400" dirty="0" err="1"/>
              <a:t>diberlakukan</a:t>
            </a:r>
            <a:r>
              <a:rPr lang="en-GB" sz="2400" dirty="0"/>
              <a:t> </a:t>
            </a:r>
            <a:r>
              <a:rPr lang="en-GB" sz="2400" dirty="0" err="1"/>
              <a:t>pada</a:t>
            </a:r>
            <a:r>
              <a:rPr lang="en-GB" sz="2400" dirty="0"/>
              <a:t> </a:t>
            </a:r>
            <a:r>
              <a:rPr lang="en-GB" sz="2400" dirty="0" err="1"/>
              <a:t>wilayah</a:t>
            </a:r>
            <a:r>
              <a:rPr lang="en-GB" sz="2400" dirty="0"/>
              <a:t> yang </a:t>
            </a:r>
            <a:r>
              <a:rPr lang="en-GB" sz="2400" dirty="0" err="1"/>
              <a:t>sama</a:t>
            </a:r>
            <a:r>
              <a:rPr lang="en-GB" sz="2400" dirty="0"/>
              <a:t> </a:t>
            </a:r>
            <a:r>
              <a:rPr lang="en-GB" sz="2400" dirty="0" err="1"/>
              <a:t>pada</a:t>
            </a:r>
            <a:r>
              <a:rPr lang="en-GB" sz="2400" dirty="0"/>
              <a:t> </a:t>
            </a:r>
            <a:r>
              <a:rPr lang="en-GB" sz="2400" dirty="0" err="1"/>
              <a:t>bagian</a:t>
            </a:r>
            <a:r>
              <a:rPr lang="en-GB" sz="2400" dirty="0"/>
              <a:t> </a:t>
            </a:r>
            <a:r>
              <a:rPr lang="en-GB" sz="2400" dirty="0" err="1"/>
              <a:t>obyek</a:t>
            </a:r>
            <a:r>
              <a:rPr lang="en-GB" sz="24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GB" sz="2400" dirty="0" err="1"/>
              <a:t>Kwantisasi</a:t>
            </a:r>
            <a:r>
              <a:rPr lang="en-GB" sz="2400" dirty="0"/>
              <a:t> Tapered: </a:t>
            </a:r>
            <a:r>
              <a:rPr lang="en-GB" sz="2400" dirty="0" err="1"/>
              <a:t>bila</a:t>
            </a:r>
            <a:r>
              <a:rPr lang="en-GB" sz="2400" dirty="0"/>
              <a:t> </a:t>
            </a:r>
            <a:r>
              <a:rPr lang="en-GB" sz="2400" dirty="0" err="1"/>
              <a:t>ada</a:t>
            </a:r>
            <a:r>
              <a:rPr lang="en-GB" sz="2400" dirty="0"/>
              <a:t> </a:t>
            </a:r>
            <a:r>
              <a:rPr lang="en-GB" sz="2400" dirty="0" err="1"/>
              <a:t>daerah</a:t>
            </a:r>
            <a:r>
              <a:rPr lang="en-GB" sz="2400" dirty="0"/>
              <a:t> </a:t>
            </a:r>
            <a:r>
              <a:rPr lang="en-GB" sz="2400" dirty="0" err="1"/>
              <a:t>tingkat</a:t>
            </a:r>
            <a:r>
              <a:rPr lang="en-GB" sz="2400" dirty="0"/>
              <a:t> </a:t>
            </a:r>
            <a:r>
              <a:rPr lang="en-GB" sz="2400" dirty="0" err="1"/>
              <a:t>keabuan</a:t>
            </a:r>
            <a:r>
              <a:rPr lang="en-GB" sz="2400" dirty="0"/>
              <a:t> yang </a:t>
            </a:r>
            <a:r>
              <a:rPr lang="en-GB" sz="2400" dirty="0" err="1"/>
              <a:t>sering</a:t>
            </a:r>
            <a:r>
              <a:rPr lang="en-GB" sz="2400" dirty="0"/>
              <a:t> </a:t>
            </a:r>
            <a:r>
              <a:rPr lang="en-GB" sz="2400" dirty="0" err="1"/>
              <a:t>muncul</a:t>
            </a:r>
            <a:r>
              <a:rPr lang="en-GB" sz="2400" dirty="0"/>
              <a:t> </a:t>
            </a:r>
            <a:r>
              <a:rPr lang="en-GB" sz="2400" dirty="0" err="1"/>
              <a:t>sebaiknya</a:t>
            </a:r>
            <a:r>
              <a:rPr lang="en-GB" sz="2400" dirty="0"/>
              <a:t> </a:t>
            </a:r>
            <a:r>
              <a:rPr lang="en-GB" sz="2400" dirty="0" err="1"/>
              <a:t>di-kwantisasi</a:t>
            </a:r>
            <a:r>
              <a:rPr lang="en-GB" sz="2400" dirty="0"/>
              <a:t> </a:t>
            </a:r>
            <a:r>
              <a:rPr lang="en-GB" sz="2400" dirty="0" err="1"/>
              <a:t>secara</a:t>
            </a:r>
            <a:r>
              <a:rPr lang="en-GB" sz="2400" dirty="0"/>
              <a:t> </a:t>
            </a:r>
            <a:r>
              <a:rPr lang="en-GB" sz="2400" dirty="0" err="1"/>
              <a:t>lebih</a:t>
            </a:r>
            <a:r>
              <a:rPr lang="en-GB" sz="2400" dirty="0"/>
              <a:t> </a:t>
            </a:r>
            <a:r>
              <a:rPr lang="en-GB" sz="2400" dirty="0" err="1"/>
              <a:t>halus</a:t>
            </a:r>
            <a:r>
              <a:rPr lang="en-GB" sz="2400" dirty="0"/>
              <a:t>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diluar</a:t>
            </a:r>
            <a:r>
              <a:rPr lang="en-GB" sz="2400" dirty="0"/>
              <a:t> </a:t>
            </a:r>
            <a:r>
              <a:rPr lang="en-GB" sz="2400" dirty="0" err="1"/>
              <a:t>batas</a:t>
            </a:r>
            <a:r>
              <a:rPr lang="en-GB" sz="2400" dirty="0"/>
              <a:t> </a:t>
            </a:r>
            <a:r>
              <a:rPr lang="en-GB" sz="2400" dirty="0" err="1"/>
              <a:t>daerah</a:t>
            </a:r>
            <a:r>
              <a:rPr lang="en-GB" sz="2400" dirty="0"/>
              <a:t> </a:t>
            </a:r>
            <a:r>
              <a:rPr lang="en-GB" sz="2400" dirty="0" err="1"/>
              <a:t>tersebut</a:t>
            </a:r>
            <a:r>
              <a:rPr lang="en-GB" sz="2400" dirty="0"/>
              <a:t> </a:t>
            </a:r>
            <a:r>
              <a:rPr lang="en-GB" sz="2400" dirty="0" err="1"/>
              <a:t>dapat</a:t>
            </a:r>
            <a:r>
              <a:rPr lang="en-GB" sz="2400" dirty="0"/>
              <a:t> </a:t>
            </a:r>
            <a:r>
              <a:rPr lang="en-GB" sz="2400" dirty="0" err="1"/>
              <a:t>di-kwantisasi</a:t>
            </a:r>
            <a:r>
              <a:rPr lang="en-GB" sz="2400" dirty="0"/>
              <a:t> </a:t>
            </a:r>
            <a:r>
              <a:rPr lang="en-GB" sz="2400" dirty="0" err="1"/>
              <a:t>secara</a:t>
            </a:r>
            <a:r>
              <a:rPr lang="en-GB" sz="2400" dirty="0"/>
              <a:t> </a:t>
            </a:r>
            <a:r>
              <a:rPr lang="en-GB" sz="2400" dirty="0" err="1"/>
              <a:t>lebih</a:t>
            </a:r>
            <a:r>
              <a:rPr lang="en-GB" sz="2400" dirty="0"/>
              <a:t> </a:t>
            </a:r>
            <a:r>
              <a:rPr lang="en-GB" sz="2400" dirty="0" err="1"/>
              <a:t>kasar</a:t>
            </a:r>
            <a:r>
              <a:rPr lang="en-GB" sz="2400" dirty="0"/>
              <a:t> (local stretching).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dan Kuantisasi</a:t>
            </a:r>
          </a:p>
        </p:txBody>
      </p:sp>
      <p:pic>
        <p:nvPicPr>
          <p:cNvPr id="160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13" y="1201738"/>
            <a:ext cx="3028950" cy="2266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1663" y="1201738"/>
            <a:ext cx="3028950" cy="2266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0773" name="AutoShape 5"/>
          <p:cNvSpPr>
            <a:spLocks noChangeArrowheads="1"/>
          </p:cNvSpPr>
          <p:nvPr/>
        </p:nvSpPr>
        <p:spPr bwMode="auto">
          <a:xfrm>
            <a:off x="3392488" y="1635125"/>
            <a:ext cx="2251075" cy="1204913"/>
          </a:xfrm>
          <a:prstGeom prst="rightArrow">
            <a:avLst>
              <a:gd name="adj1" fmla="val 50000"/>
              <a:gd name="adj2" fmla="val 467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192088" y="3797300"/>
            <a:ext cx="8497887" cy="831850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Sampling menunjukkan banyaknya pixel (blok) untuk mendefinisikan suatu gambar</a:t>
            </a:r>
          </a:p>
        </p:txBody>
      </p:sp>
      <p:sp>
        <p:nvSpPr>
          <p:cNvPr id="160775" name="Text Box 7"/>
          <p:cNvSpPr txBox="1">
            <a:spLocks noChangeArrowheads="1"/>
          </p:cNvSpPr>
          <p:nvPr/>
        </p:nvSpPr>
        <p:spPr bwMode="auto">
          <a:xfrm>
            <a:off x="192088" y="4719638"/>
            <a:ext cx="8497887" cy="1196975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Kuantisasi menunjukkan banyaknya derajat nilai pada setiap pixel (menunjukkan jumlah bit pada gambar digital </a:t>
            </a:r>
            <a:r>
              <a:rPr lang="en-US" sz="2400">
                <a:sym typeface="Wingdings" pitchFamily="2" charset="2"/>
              </a:rPr>
              <a:t> b/w dengan 2 bit, grayscale dengan 8 bit, true color dengan 24 bit</a:t>
            </a:r>
            <a:endParaRPr lang="en-US" sz="240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278813" y="5962650"/>
            <a:ext cx="968375" cy="365125"/>
          </a:xfrm>
        </p:spPr>
        <p:txBody>
          <a:bodyPr/>
          <a:lstStyle/>
          <a:p>
            <a:fld id="{62A4ED38-37B4-4001-B09F-039017A06F23}" type="slidenum">
              <a:rPr lang="en-US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Tiga Jenis Citra</a:t>
            </a:r>
          </a:p>
        </p:txBody>
      </p:sp>
      <p:pic>
        <p:nvPicPr>
          <p:cNvPr id="147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163638"/>
            <a:ext cx="8064500" cy="4724400"/>
          </a:xfrm>
          <a:noFill/>
          <a:ln/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278813" y="5962650"/>
            <a:ext cx="968375" cy="365125"/>
          </a:xfrm>
        </p:spPr>
        <p:txBody>
          <a:bodyPr/>
          <a:lstStyle/>
          <a:p>
            <a:fld id="{62A4ED38-37B4-4001-B09F-039017A06F23}" type="slidenum">
              <a:rPr lang="en-US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Model Citra Berwarna Dengan RGB</a:t>
            </a:r>
          </a:p>
        </p:txBody>
      </p:sp>
      <p:pic>
        <p:nvPicPr>
          <p:cNvPr id="148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163638"/>
            <a:ext cx="8135937" cy="4749800"/>
          </a:xfrm>
          <a:noFill/>
          <a:ln/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278813" y="5962650"/>
            <a:ext cx="968375" cy="365125"/>
          </a:xfrm>
        </p:spPr>
        <p:txBody>
          <a:bodyPr/>
          <a:lstStyle/>
          <a:p>
            <a:fld id="{62A4ED38-37B4-4001-B09F-039017A06F23}" type="slidenum">
              <a:rPr lang="en-US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Representasi Citra</a:t>
            </a:r>
          </a:p>
        </p:txBody>
      </p:sp>
      <p:pic>
        <p:nvPicPr>
          <p:cNvPr id="149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>
          <a:xfrm>
            <a:off x="468313" y="1773238"/>
            <a:ext cx="8208962" cy="4556125"/>
          </a:xfrm>
          <a:noFill/>
          <a:ln/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278813" y="5962650"/>
            <a:ext cx="968375" cy="365125"/>
          </a:xfrm>
        </p:spPr>
        <p:txBody>
          <a:bodyPr/>
          <a:lstStyle/>
          <a:p>
            <a:fld id="{62A4ED38-37B4-4001-B09F-039017A06F23}" type="slidenum">
              <a:rPr lang="en-US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Format Warna RGB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57525" y="989013"/>
            <a:ext cx="2335213" cy="2376487"/>
            <a:chOff x="2245" y="1117"/>
            <a:chExt cx="1471" cy="1497"/>
          </a:xfrm>
        </p:grpSpPr>
        <p:graphicFrame>
          <p:nvGraphicFramePr>
            <p:cNvPr id="150532" name="Object 4"/>
            <p:cNvGraphicFramePr>
              <a:graphicFrameLocks noChangeAspect="1"/>
            </p:cNvGraphicFramePr>
            <p:nvPr/>
          </p:nvGraphicFramePr>
          <p:xfrm>
            <a:off x="2245" y="1117"/>
            <a:ext cx="1471" cy="1497"/>
          </p:xfrm>
          <a:graphic>
            <a:graphicData uri="http://schemas.openxmlformats.org/presentationml/2006/ole">
              <p:oleObj spid="_x0000_s54274" name="Bitmap Image" r:id="rId3" imgW="807790" imgH="823031" progId="PBrush">
                <p:embed/>
              </p:oleObj>
            </a:graphicData>
          </a:graphic>
        </p:graphicFrame>
        <p:sp>
          <p:nvSpPr>
            <p:cNvPr id="150533" name="Text Box 5"/>
            <p:cNvSpPr txBox="1">
              <a:spLocks noChangeArrowheads="1"/>
            </p:cNvSpPr>
            <p:nvPr/>
          </p:nvSpPr>
          <p:spPr bwMode="auto">
            <a:xfrm>
              <a:off x="2459" y="1628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</a:t>
              </a:r>
            </a:p>
          </p:txBody>
        </p:sp>
        <p:sp>
          <p:nvSpPr>
            <p:cNvPr id="150534" name="Text Box 6"/>
            <p:cNvSpPr txBox="1">
              <a:spLocks noChangeArrowheads="1"/>
            </p:cNvSpPr>
            <p:nvPr/>
          </p:nvSpPr>
          <p:spPr bwMode="auto">
            <a:xfrm>
              <a:off x="3276" y="1311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G</a:t>
              </a:r>
            </a:p>
          </p:txBody>
        </p:sp>
        <p:sp>
          <p:nvSpPr>
            <p:cNvPr id="150535" name="Text Box 7"/>
            <p:cNvSpPr txBox="1">
              <a:spLocks noChangeArrowheads="1"/>
            </p:cNvSpPr>
            <p:nvPr/>
          </p:nvSpPr>
          <p:spPr bwMode="auto">
            <a:xfrm>
              <a:off x="3094" y="2127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</p:grpSp>
      <p:sp>
        <p:nvSpPr>
          <p:cNvPr id="150536" name="Text Box 8"/>
          <p:cNvSpPr txBox="1">
            <a:spLocks noChangeArrowheads="1"/>
          </p:cNvSpPr>
          <p:nvPr/>
        </p:nvSpPr>
        <p:spPr bwMode="auto">
          <a:xfrm>
            <a:off x="1257300" y="3509963"/>
            <a:ext cx="5794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Format warna 24 BIT dinyatakan dengan:</a:t>
            </a:r>
          </a:p>
        </p:txBody>
      </p:sp>
      <p:sp>
        <p:nvSpPr>
          <p:cNvPr id="150537" name="Text Box 9"/>
          <p:cNvSpPr txBox="1">
            <a:spLocks noChangeArrowheads="1"/>
          </p:cNvSpPr>
          <p:nvPr/>
        </p:nvSpPr>
        <p:spPr bwMode="auto">
          <a:xfrm>
            <a:off x="909638" y="3941763"/>
            <a:ext cx="6540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Courier New" pitchFamily="49" charset="0"/>
              </a:rPr>
              <a:t>11001001 01011001 00001011</a:t>
            </a:r>
          </a:p>
        </p:txBody>
      </p:sp>
      <p:sp>
        <p:nvSpPr>
          <p:cNvPr id="150538" name="Line 10"/>
          <p:cNvSpPr>
            <a:spLocks noChangeShapeType="1"/>
          </p:cNvSpPr>
          <p:nvPr/>
        </p:nvSpPr>
        <p:spPr bwMode="auto">
          <a:xfrm>
            <a:off x="969963" y="4446588"/>
            <a:ext cx="1944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0539" name="Line 11"/>
          <p:cNvSpPr>
            <a:spLocks noChangeShapeType="1"/>
          </p:cNvSpPr>
          <p:nvPr/>
        </p:nvSpPr>
        <p:spPr bwMode="auto">
          <a:xfrm>
            <a:off x="3201988" y="4446588"/>
            <a:ext cx="1944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0540" name="Line 12"/>
          <p:cNvSpPr>
            <a:spLocks noChangeShapeType="1"/>
          </p:cNvSpPr>
          <p:nvPr/>
        </p:nvSpPr>
        <p:spPr bwMode="auto">
          <a:xfrm>
            <a:off x="5362575" y="4446588"/>
            <a:ext cx="1944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0541" name="Text Box 13"/>
          <p:cNvSpPr txBox="1">
            <a:spLocks noChangeArrowheads="1"/>
          </p:cNvSpPr>
          <p:nvPr/>
        </p:nvSpPr>
        <p:spPr bwMode="auto">
          <a:xfrm>
            <a:off x="1670050" y="4465638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 (8 bit)</a:t>
            </a:r>
          </a:p>
        </p:txBody>
      </p:sp>
      <p:sp>
        <p:nvSpPr>
          <p:cNvPr id="150542" name="Text Box 14"/>
          <p:cNvSpPr txBox="1">
            <a:spLocks noChangeArrowheads="1"/>
          </p:cNvSpPr>
          <p:nvPr/>
        </p:nvSpPr>
        <p:spPr bwMode="auto">
          <a:xfrm>
            <a:off x="3778250" y="4438650"/>
            <a:ext cx="100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G (8 bit)</a:t>
            </a:r>
          </a:p>
        </p:txBody>
      </p:sp>
      <p:sp>
        <p:nvSpPr>
          <p:cNvPr id="150543" name="Text Box 15"/>
          <p:cNvSpPr txBox="1">
            <a:spLocks noChangeArrowheads="1"/>
          </p:cNvSpPr>
          <p:nvPr/>
        </p:nvSpPr>
        <p:spPr bwMode="auto">
          <a:xfrm>
            <a:off x="6010275" y="4465638"/>
            <a:ext cx="984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 (8 bit)</a:t>
            </a:r>
          </a:p>
        </p:txBody>
      </p:sp>
      <p:sp>
        <p:nvSpPr>
          <p:cNvPr id="150544" name="Text Box 16"/>
          <p:cNvSpPr txBox="1">
            <a:spLocks noChangeArrowheads="1"/>
          </p:cNvSpPr>
          <p:nvPr/>
        </p:nvSpPr>
        <p:spPr bwMode="auto">
          <a:xfrm>
            <a:off x="3973513" y="43942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150545" name="Text Box 17"/>
          <p:cNvSpPr txBox="1">
            <a:spLocks noChangeArrowheads="1"/>
          </p:cNvSpPr>
          <p:nvPr/>
        </p:nvSpPr>
        <p:spPr bwMode="auto">
          <a:xfrm>
            <a:off x="249238" y="4919663"/>
            <a:ext cx="7778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/>
              <a:t>Masing-masing komponen warna RGB mempunyai nilai 0 s/d 255 (8 bit) derajat kecerahan (derajat keabuan)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278813" y="5962650"/>
            <a:ext cx="968375" cy="365125"/>
          </a:xfrm>
        </p:spPr>
        <p:txBody>
          <a:bodyPr/>
          <a:lstStyle/>
          <a:p>
            <a:fld id="{62A4ED38-37B4-4001-B09F-039017A06F23}" type="slidenum">
              <a:rPr lang="en-US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5373216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</a:rPr>
              <a:t>http://www.techiwarehouse.com/userfiles/Image%20Retrieval.jpg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5" name="Picture 4" descr="Image Retrieva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80728"/>
            <a:ext cx="6667500" cy="4343400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57200" y="274638"/>
            <a:ext cx="7848600" cy="77809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Contoh Penerapan Pengolahan</a:t>
            </a:r>
            <a:r>
              <a:rPr kumimoji="0" lang="id-ID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Citra (1)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image_retrieval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980728"/>
            <a:ext cx="7380312" cy="50861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5536" y="6093296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</a:rPr>
              <a:t>https://ivi.fnwi.uva.nl/isis/publications/2008/LiICMIR2008/image.png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9" name="Picture 8" descr="image_retrieval_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016" y="1484784"/>
            <a:ext cx="8604448" cy="40843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0" y="5589240"/>
            <a:ext cx="8604448" cy="12687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rgbClr val="FF0000"/>
                </a:solidFill>
              </a:rPr>
              <a:t>http://perso.telecom-paristech.fr/~boubek/papers/SBSR-Talk/images/SBSR.png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89240"/>
            <a:ext cx="8604448" cy="126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https://www.researchgate.net/profile/Slimane_Larabi/publication/260215391</a:t>
            </a:r>
            <a:endParaRPr lang="id-ID" dirty="0"/>
          </a:p>
        </p:txBody>
      </p:sp>
      <p:pic>
        <p:nvPicPr>
          <p:cNvPr id="13" name="Picture 12" descr="image_retrieval_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963" y="0"/>
            <a:ext cx="6942764" cy="6093296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278813" y="5962650"/>
            <a:ext cx="968375" cy="365125"/>
          </a:xfrm>
        </p:spPr>
        <p:txBody>
          <a:bodyPr/>
          <a:lstStyle/>
          <a:p>
            <a:fld id="{62A4ED38-37B4-4001-B09F-039017A06F23}" type="slidenum">
              <a:rPr lang="en-US"/>
              <a:pPr/>
              <a:t>3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Format Warna RGB</a:t>
            </a:r>
          </a:p>
        </p:txBody>
      </p:sp>
      <p:graphicFrame>
        <p:nvGraphicFramePr>
          <p:cNvPr id="151555" name="Group 3"/>
          <p:cNvGraphicFramePr>
            <a:graphicFrameLocks noGrp="1"/>
          </p:cNvGraphicFramePr>
          <p:nvPr>
            <p:ph idx="1"/>
          </p:nvPr>
        </p:nvGraphicFramePr>
        <p:xfrm>
          <a:off x="398463" y="1149350"/>
          <a:ext cx="8229600" cy="4572000"/>
        </p:xfrm>
        <a:graphic>
          <a:graphicData uri="http://schemas.openxmlformats.org/drawingml/2006/table">
            <a:tbl>
              <a:tblPr/>
              <a:tblGrid>
                <a:gridCol w="2860675"/>
                <a:gridCol w="928687"/>
                <a:gridCol w="1479550"/>
                <a:gridCol w="1481138"/>
                <a:gridCol w="1479550"/>
              </a:tblGrid>
              <a:tr h="452438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Warna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Merah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255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Hijau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255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Biru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255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Kuning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255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255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Magenta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255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255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Cyan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255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255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Putih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255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255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255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Hitam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Abu-abu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128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128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128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278813" y="5962650"/>
            <a:ext cx="968375" cy="365125"/>
          </a:xfrm>
        </p:spPr>
        <p:txBody>
          <a:bodyPr/>
          <a:lstStyle/>
          <a:p>
            <a:fld id="{62A4ED38-37B4-4001-B09F-039017A06F23}" type="slidenum">
              <a:rPr lang="en-US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024192" cy="487363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Praktikum Open and Save Gambar</a:t>
            </a:r>
            <a:endParaRPr lang="id-ID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 l="12006" t="10934" r="50000" b="47767"/>
          <a:stretch>
            <a:fillRect/>
          </a:stretch>
        </p:blipFill>
        <p:spPr bwMode="auto">
          <a:xfrm>
            <a:off x="0" y="1052736"/>
            <a:ext cx="6948264" cy="42484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 l="14957" t="39500" r="55906" b="38800"/>
          <a:stretch>
            <a:fillRect/>
          </a:stretch>
        </p:blipFill>
        <p:spPr bwMode="auto">
          <a:xfrm>
            <a:off x="827584" y="2348880"/>
            <a:ext cx="5328592" cy="2232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4" cstate="print"/>
          <a:srcRect l="1630" t="1701" r="53544" b="46500"/>
          <a:stretch>
            <a:fillRect/>
          </a:stretch>
        </p:blipFill>
        <p:spPr bwMode="auto">
          <a:xfrm>
            <a:off x="2411760" y="2420888"/>
            <a:ext cx="5940152" cy="38611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5" cstate="print"/>
          <a:srcRect l="14763" t="38933" r="55707" b="44967"/>
          <a:stretch>
            <a:fillRect/>
          </a:stretch>
        </p:blipFill>
        <p:spPr bwMode="auto">
          <a:xfrm>
            <a:off x="1547664" y="3356992"/>
            <a:ext cx="7513878" cy="2304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dirty="0" smtClean="0"/>
              <a:t>References :</a:t>
            </a:r>
            <a:endParaRPr lang="id-ID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000" dirty="0" smtClean="0"/>
              <a:t>Achmad Basuki, Nana Ramadijanti, Fadilah Fahrul,  Modul teori citra PENS.</a:t>
            </a:r>
          </a:p>
          <a:p>
            <a:endParaRPr lang="id-ID" sz="20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278813" y="5962650"/>
            <a:ext cx="968375" cy="365125"/>
          </a:xfrm>
        </p:spPr>
        <p:txBody>
          <a:bodyPr/>
          <a:lstStyle/>
          <a:p>
            <a:fld id="{62A4ED38-37B4-4001-B09F-039017A06F23}" type="slidenum">
              <a:rPr lang="en-US"/>
              <a:pPr/>
              <a:t>32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Citra Digital</a:t>
            </a:r>
            <a:endParaRPr lang="en-US" dirty="0"/>
          </a:p>
        </p:txBody>
      </p:sp>
      <p:pic>
        <p:nvPicPr>
          <p:cNvPr id="11" name="Content Placeholder 10" descr="pixel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988840"/>
            <a:ext cx="3290745" cy="2376264"/>
          </a:xfr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278813" y="5962650"/>
            <a:ext cx="968375" cy="365125"/>
          </a:xfrm>
        </p:spPr>
        <p:txBody>
          <a:bodyPr/>
          <a:lstStyle/>
          <a:p>
            <a:fld id="{62A4ED38-37B4-4001-B09F-039017A06F23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939708" y="4509120"/>
            <a:ext cx="4204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/>
              <a:t>http://porites.geology.uiowa.edu/pixels.gif</a:t>
            </a:r>
            <a:endParaRPr lang="id-ID" dirty="0"/>
          </a:p>
        </p:txBody>
      </p:sp>
      <p:grpSp>
        <p:nvGrpSpPr>
          <p:cNvPr id="15" name="Group 14"/>
          <p:cNvGrpSpPr/>
          <p:nvPr/>
        </p:nvGrpSpPr>
        <p:grpSpPr>
          <a:xfrm>
            <a:off x="179512" y="1196752"/>
            <a:ext cx="4608512" cy="5254843"/>
            <a:chOff x="179512" y="1196752"/>
            <a:chExt cx="4608512" cy="5254843"/>
          </a:xfrm>
        </p:grpSpPr>
        <p:pic>
          <p:nvPicPr>
            <p:cNvPr id="12" name="Picture 11" descr="pixel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196752"/>
              <a:ext cx="4358569" cy="4392488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79512" y="5805264"/>
              <a:ext cx="46085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dirty="0" smtClean="0"/>
                <a:t>http://www.raywenderlich.com/wp-content/uploads/2012/06/PixelArtTutorial.png</a:t>
              </a:r>
              <a:endParaRPr lang="id-ID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Citra Digital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6" name="Picture 5" descr="pix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348880"/>
            <a:ext cx="6230937" cy="3640137"/>
          </a:xfrm>
          <a:prstGeom prst="rect">
            <a:avLst/>
          </a:prstGeom>
          <a:noFill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3528" y="1556792"/>
            <a:ext cx="2209800" cy="163119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lIns="91418" tIns="45709" rIns="91418" bIns="4570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>
                <a:latin typeface="Arial" charset="0"/>
              </a:rPr>
              <a:t>Kotak-kotak</a:t>
            </a:r>
            <a:r>
              <a:rPr lang="en-US" sz="2000" dirty="0" smtClean="0">
                <a:latin typeface="Arial" charset="0"/>
              </a:rPr>
              <a:t> yang </a:t>
            </a:r>
            <a:r>
              <a:rPr lang="en-US" sz="2000" dirty="0" err="1" smtClean="0">
                <a:latin typeface="Arial" charset="0"/>
              </a:rPr>
              <a:t>masing-masingnya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berisi</a:t>
            </a:r>
            <a:r>
              <a:rPr lang="en-US" sz="2000" dirty="0" smtClean="0">
                <a:latin typeface="Arial" charset="0"/>
              </a:rPr>
              <a:t> 1 </a:t>
            </a:r>
            <a:r>
              <a:rPr lang="en-US" sz="2000" dirty="0" err="1" smtClean="0">
                <a:latin typeface="Arial" charset="0"/>
              </a:rPr>
              <a:t>intensitas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warna</a:t>
            </a:r>
            <a:endParaRPr lang="en-US" sz="2000" dirty="0">
              <a:latin typeface="Arial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23528" y="5229200"/>
            <a:ext cx="2209800" cy="132341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lIns="91418" tIns="45709" rIns="91418" bIns="4570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>
                <a:latin typeface="Arial" charset="0"/>
              </a:rPr>
              <a:t>Masing-masing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kotak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disebut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piksel</a:t>
            </a:r>
            <a:r>
              <a:rPr lang="en-US" sz="2000" dirty="0" smtClean="0">
                <a:latin typeface="Arial" charset="0"/>
              </a:rPr>
              <a:t> (picture element)</a:t>
            </a:r>
            <a:endParaRPr lang="en-US" sz="2000" dirty="0">
              <a:latin typeface="Arial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716016" y="1124744"/>
            <a:ext cx="3886200" cy="12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8" tIns="45709" rIns="91418" bIns="45709">
            <a:spAutoFit/>
          </a:bodyPr>
          <a:lstStyle/>
          <a:p>
            <a:r>
              <a:rPr lang="en-US" sz="1800" dirty="0" smtClean="0">
                <a:latin typeface="Arial" charset="0"/>
              </a:rPr>
              <a:t>Citra </a:t>
            </a:r>
            <a:r>
              <a:rPr lang="en-US" sz="1800" dirty="0" err="1" smtClean="0">
                <a:latin typeface="Arial" charset="0"/>
              </a:rPr>
              <a:t>berwarna</a:t>
            </a:r>
            <a:r>
              <a:rPr lang="en-US" sz="1800" dirty="0" smtClean="0">
                <a:latin typeface="Arial" charset="0"/>
              </a:rPr>
              <a:t> </a:t>
            </a:r>
            <a:r>
              <a:rPr lang="en-US" sz="1800" dirty="0" err="1" smtClean="0">
                <a:latin typeface="Arial" charset="0"/>
              </a:rPr>
              <a:t>mempunya</a:t>
            </a:r>
            <a:r>
              <a:rPr lang="en-US" dirty="0" err="1" smtClean="0">
                <a:latin typeface="Arial" charset="0"/>
              </a:rPr>
              <a:t>i</a:t>
            </a:r>
            <a:r>
              <a:rPr lang="en-US" dirty="0" smtClean="0">
                <a:latin typeface="Arial" charset="0"/>
              </a:rPr>
              <a:t> 3 </a:t>
            </a:r>
            <a:r>
              <a:rPr lang="en-US" dirty="0" err="1" smtClean="0">
                <a:latin typeface="Arial" charset="0"/>
              </a:rPr>
              <a:t>nilai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setiap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pikselnya</a:t>
            </a:r>
            <a:r>
              <a:rPr lang="en-US" dirty="0" smtClean="0">
                <a:latin typeface="Arial" charset="0"/>
              </a:rPr>
              <a:t> </a:t>
            </a:r>
            <a:r>
              <a:rPr lang="en-US" sz="1800" dirty="0" smtClean="0">
                <a:latin typeface="Arial" charset="0"/>
              </a:rPr>
              <a:t>; </a:t>
            </a:r>
            <a:r>
              <a:rPr lang="en-US" sz="1800" dirty="0" err="1" smtClean="0">
                <a:latin typeface="Arial" charset="0"/>
              </a:rPr>
              <a:t>citra</a:t>
            </a:r>
            <a:r>
              <a:rPr lang="en-US" sz="1800" dirty="0" smtClean="0">
                <a:latin typeface="Arial" charset="0"/>
              </a:rPr>
              <a:t> grayscale </a:t>
            </a:r>
            <a:r>
              <a:rPr lang="en-US" sz="1800" dirty="0" err="1" smtClean="0">
                <a:latin typeface="Arial" charset="0"/>
              </a:rPr>
              <a:t>mempunyai</a:t>
            </a:r>
            <a:r>
              <a:rPr lang="en-US" sz="1800" dirty="0" smtClean="0">
                <a:latin typeface="Arial" charset="0"/>
              </a:rPr>
              <a:t> 1 </a:t>
            </a:r>
            <a:r>
              <a:rPr lang="en-US" sz="1800" dirty="0" err="1" smtClean="0">
                <a:latin typeface="Arial" charset="0"/>
              </a:rPr>
              <a:t>nilai</a:t>
            </a:r>
            <a:r>
              <a:rPr lang="en-US" sz="1800" dirty="0" smtClean="0">
                <a:latin typeface="Arial" charset="0"/>
              </a:rPr>
              <a:t> </a:t>
            </a:r>
            <a:r>
              <a:rPr lang="en-US" sz="1800" dirty="0" err="1" smtClean="0">
                <a:latin typeface="Arial" charset="0"/>
              </a:rPr>
              <a:t>pada</a:t>
            </a:r>
            <a:r>
              <a:rPr lang="en-US" sz="1800" dirty="0" smtClean="0">
                <a:latin typeface="Arial" charset="0"/>
              </a:rPr>
              <a:t> </a:t>
            </a:r>
            <a:r>
              <a:rPr lang="en-US" sz="1800" dirty="0" err="1" smtClean="0">
                <a:latin typeface="Arial" charset="0"/>
              </a:rPr>
              <a:t>setiap</a:t>
            </a:r>
            <a:r>
              <a:rPr lang="en-US" sz="1800" dirty="0" smtClean="0">
                <a:latin typeface="Arial" charset="0"/>
              </a:rPr>
              <a:t> </a:t>
            </a:r>
            <a:r>
              <a:rPr lang="en-US" sz="1800" dirty="0" err="1" smtClean="0">
                <a:latin typeface="Arial" charset="0"/>
              </a:rPr>
              <a:t>pikselnya</a:t>
            </a:r>
            <a:endParaRPr lang="en-US" sz="1800" dirty="0">
              <a:latin typeface="Arial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278813" y="5962650"/>
            <a:ext cx="968375" cy="365125"/>
          </a:xfrm>
        </p:spPr>
        <p:txBody>
          <a:bodyPr/>
          <a:lstStyle/>
          <a:p>
            <a:fld id="{62A4ED38-37B4-4001-B09F-039017A06F23}" type="slidenum">
              <a:rPr lang="en-US"/>
              <a:pPr/>
              <a:t>5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ED38-37B4-4001-B09F-039017A06F23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r>
              <a:rPr lang="en-GB"/>
              <a:t>Pengertian Citra Digital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776"/>
            <a:ext cx="9144000" cy="4572000"/>
          </a:xfrm>
          <a:noFill/>
          <a:ln/>
        </p:spPr>
        <p:txBody>
          <a:bodyPr lIns="92075" tIns="46038" rIns="92075" bIns="46038"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GB" dirty="0" smtClean="0"/>
              <a:t>        Citra </a:t>
            </a:r>
            <a:r>
              <a:rPr lang="en-GB" dirty="0"/>
              <a:t>Digital</a:t>
            </a:r>
          </a:p>
          <a:p>
            <a:pPr lvl="1">
              <a:lnSpc>
                <a:spcPct val="90000"/>
              </a:lnSpc>
            </a:pPr>
            <a:r>
              <a:rPr lang="en-GB" sz="2400" dirty="0">
                <a:solidFill>
                  <a:srgbClr val="FF0000"/>
                </a:solidFill>
              </a:rPr>
              <a:t>Citra digital </a:t>
            </a:r>
            <a:r>
              <a:rPr lang="en-GB" sz="2400" dirty="0" err="1"/>
              <a:t>merupakan</a:t>
            </a:r>
            <a:r>
              <a:rPr lang="en-GB" sz="2400" dirty="0"/>
              <a:t> </a:t>
            </a:r>
            <a:r>
              <a:rPr lang="en-GB" sz="2400" dirty="0" err="1">
                <a:solidFill>
                  <a:srgbClr val="FF0000"/>
                </a:solidFill>
              </a:rPr>
              <a:t>fungsi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intensitas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cahaya</a:t>
            </a:r>
            <a:r>
              <a:rPr lang="en-GB" sz="2400" dirty="0">
                <a:solidFill>
                  <a:srgbClr val="FF0000"/>
                </a:solidFill>
              </a:rPr>
              <a:t> f(</a:t>
            </a:r>
            <a:r>
              <a:rPr lang="en-GB" sz="2400" dirty="0" err="1">
                <a:solidFill>
                  <a:srgbClr val="FF0000"/>
                </a:solidFill>
              </a:rPr>
              <a:t>x,y</a:t>
            </a:r>
            <a:r>
              <a:rPr lang="en-GB" sz="2400" dirty="0"/>
              <a:t>), </a:t>
            </a:r>
            <a:r>
              <a:rPr lang="en-GB" sz="2400" dirty="0" err="1"/>
              <a:t>dimana</a:t>
            </a:r>
            <a:r>
              <a:rPr lang="en-GB" sz="2400" dirty="0"/>
              <a:t> </a:t>
            </a:r>
            <a:r>
              <a:rPr lang="en-GB" sz="2400" dirty="0" err="1"/>
              <a:t>harga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FF0000"/>
                </a:solidFill>
              </a:rPr>
              <a:t>x </a:t>
            </a:r>
            <a:r>
              <a:rPr lang="en-GB" sz="2400" dirty="0" err="1">
                <a:solidFill>
                  <a:srgbClr val="FF0000"/>
                </a:solidFill>
              </a:rPr>
              <a:t>dan</a:t>
            </a:r>
            <a:r>
              <a:rPr lang="en-GB" sz="2400" dirty="0">
                <a:solidFill>
                  <a:srgbClr val="FF0000"/>
                </a:solidFill>
              </a:rPr>
              <a:t> y</a:t>
            </a:r>
            <a:r>
              <a:rPr lang="en-GB" sz="2400" dirty="0"/>
              <a:t> </a:t>
            </a:r>
            <a:r>
              <a:rPr lang="en-GB" sz="2400" dirty="0" err="1"/>
              <a:t>merupakan</a:t>
            </a:r>
            <a:r>
              <a:rPr lang="en-GB" sz="2400" dirty="0"/>
              <a:t> </a:t>
            </a:r>
            <a:r>
              <a:rPr lang="en-GB" sz="2400" dirty="0" err="1">
                <a:solidFill>
                  <a:srgbClr val="FF0000"/>
                </a:solidFill>
              </a:rPr>
              <a:t>koordinat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spasial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harga</a:t>
            </a:r>
            <a:r>
              <a:rPr lang="en-GB" sz="2400" dirty="0"/>
              <a:t> </a:t>
            </a:r>
            <a:r>
              <a:rPr lang="en-GB" sz="2400" dirty="0" err="1"/>
              <a:t>fungsi</a:t>
            </a:r>
            <a:r>
              <a:rPr lang="en-GB" sz="2400" dirty="0"/>
              <a:t> </a:t>
            </a:r>
            <a:r>
              <a:rPr lang="en-GB" sz="2400" dirty="0" err="1"/>
              <a:t>tersebut</a:t>
            </a:r>
            <a:r>
              <a:rPr lang="en-GB" sz="2400" dirty="0"/>
              <a:t> </a:t>
            </a:r>
            <a:r>
              <a:rPr lang="en-GB" sz="2400" dirty="0" err="1"/>
              <a:t>pada</a:t>
            </a:r>
            <a:r>
              <a:rPr lang="en-GB" sz="2400" dirty="0"/>
              <a:t> </a:t>
            </a:r>
            <a:r>
              <a:rPr lang="en-GB" sz="2400" dirty="0" err="1"/>
              <a:t>setiap</a:t>
            </a:r>
            <a:r>
              <a:rPr lang="en-GB" sz="2400" dirty="0"/>
              <a:t> </a:t>
            </a:r>
            <a:r>
              <a:rPr lang="en-GB" sz="2400" dirty="0" err="1"/>
              <a:t>titik</a:t>
            </a:r>
            <a:r>
              <a:rPr lang="en-GB" sz="2400" dirty="0"/>
              <a:t> (</a:t>
            </a:r>
            <a:r>
              <a:rPr lang="en-GB" sz="2400" dirty="0" err="1"/>
              <a:t>x,y</a:t>
            </a:r>
            <a:r>
              <a:rPr lang="en-GB" sz="2400" dirty="0"/>
              <a:t>) </a:t>
            </a:r>
            <a:r>
              <a:rPr lang="en-GB" sz="2400" dirty="0" err="1"/>
              <a:t>merupakan</a:t>
            </a:r>
            <a:r>
              <a:rPr lang="en-GB" sz="2400" dirty="0"/>
              <a:t> </a:t>
            </a:r>
            <a:r>
              <a:rPr lang="en-GB" sz="2400" dirty="0" err="1">
                <a:solidFill>
                  <a:srgbClr val="FF0000"/>
                </a:solidFill>
              </a:rPr>
              <a:t>tingkat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kecemerlangan</a:t>
            </a:r>
            <a:r>
              <a:rPr lang="en-GB" sz="2400" dirty="0"/>
              <a:t> </a:t>
            </a:r>
            <a:r>
              <a:rPr lang="en-GB" sz="2400" dirty="0" err="1"/>
              <a:t>citra</a:t>
            </a:r>
            <a:r>
              <a:rPr lang="en-GB" sz="2400" dirty="0"/>
              <a:t> </a:t>
            </a:r>
            <a:r>
              <a:rPr lang="en-GB" sz="2400" dirty="0" err="1"/>
              <a:t>pada</a:t>
            </a:r>
            <a:r>
              <a:rPr lang="en-GB" sz="2400" dirty="0"/>
              <a:t> </a:t>
            </a:r>
            <a:r>
              <a:rPr lang="en-GB" sz="2400" dirty="0" err="1"/>
              <a:t>titik</a:t>
            </a:r>
            <a:r>
              <a:rPr lang="en-GB" sz="2400" dirty="0"/>
              <a:t> </a:t>
            </a:r>
            <a:r>
              <a:rPr lang="en-GB" sz="2400" dirty="0" err="1"/>
              <a:t>tersebut</a:t>
            </a:r>
            <a:r>
              <a:rPr lang="en-GB" sz="2400" dirty="0" smtClean="0"/>
              <a:t>;</a:t>
            </a:r>
            <a:endParaRPr lang="id-ID" sz="2400" dirty="0" smtClean="0"/>
          </a:p>
          <a:p>
            <a:pPr lvl="1">
              <a:lnSpc>
                <a:spcPct val="90000"/>
              </a:lnSpc>
            </a:pPr>
            <a:endParaRPr lang="en-GB" sz="2400" dirty="0"/>
          </a:p>
          <a:p>
            <a:pPr lvl="1"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</a:rPr>
              <a:t>Citra digital </a:t>
            </a:r>
            <a:r>
              <a:rPr lang="en-GB" sz="2400" dirty="0" err="1">
                <a:solidFill>
                  <a:schemeClr val="tx1"/>
                </a:solidFill>
              </a:rPr>
              <a:t>adalah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citra</a:t>
            </a:r>
            <a:r>
              <a:rPr lang="en-GB" sz="2400" dirty="0">
                <a:solidFill>
                  <a:schemeClr val="tx1"/>
                </a:solidFill>
              </a:rPr>
              <a:t> f(</a:t>
            </a:r>
            <a:r>
              <a:rPr lang="en-GB" sz="2400" dirty="0" err="1">
                <a:solidFill>
                  <a:schemeClr val="tx1"/>
                </a:solidFill>
              </a:rPr>
              <a:t>x,y</a:t>
            </a:r>
            <a:r>
              <a:rPr lang="en-GB" sz="2400" dirty="0">
                <a:solidFill>
                  <a:schemeClr val="tx1"/>
                </a:solidFill>
              </a:rPr>
              <a:t>) </a:t>
            </a:r>
            <a:r>
              <a:rPr lang="en-GB" sz="2400" dirty="0" err="1">
                <a:solidFill>
                  <a:schemeClr val="tx1"/>
                </a:solidFill>
              </a:rPr>
              <a:t>dimana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dilakukan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</a:rPr>
              <a:t>diskritisasi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koordinat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spasial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(sampling) </a:t>
            </a:r>
            <a:r>
              <a:rPr lang="en-GB" sz="2400" dirty="0" err="1">
                <a:solidFill>
                  <a:schemeClr val="tx1"/>
                </a:solidFill>
              </a:rPr>
              <a:t>dan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diskritisasi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tingkat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kecemerlangannya</a:t>
            </a:r>
            <a:r>
              <a:rPr lang="en-GB" sz="2400" dirty="0">
                <a:solidFill>
                  <a:srgbClr val="FF0000"/>
                </a:solidFill>
              </a:rPr>
              <a:t>/</a:t>
            </a:r>
            <a:r>
              <a:rPr lang="en-GB" sz="2400" dirty="0" err="1">
                <a:solidFill>
                  <a:srgbClr val="FF0000"/>
                </a:solidFill>
              </a:rPr>
              <a:t>keabuan</a:t>
            </a:r>
            <a:r>
              <a:rPr lang="en-GB" sz="2400" dirty="0">
                <a:solidFill>
                  <a:schemeClr val="tx1"/>
                </a:solidFill>
              </a:rPr>
              <a:t> (</a:t>
            </a:r>
            <a:r>
              <a:rPr lang="en-GB" sz="2400" dirty="0" err="1">
                <a:solidFill>
                  <a:schemeClr val="tx1"/>
                </a:solidFill>
              </a:rPr>
              <a:t>kwantisasi</a:t>
            </a:r>
            <a:r>
              <a:rPr lang="en-GB" sz="2400" dirty="0" smtClean="0">
                <a:solidFill>
                  <a:schemeClr val="tx1"/>
                </a:solidFill>
              </a:rPr>
              <a:t>);</a:t>
            </a:r>
            <a:endParaRPr lang="id-ID" sz="2400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</a:rPr>
              <a:t>Citra digital </a:t>
            </a:r>
            <a:r>
              <a:rPr lang="en-GB" sz="2400" dirty="0" err="1">
                <a:solidFill>
                  <a:schemeClr val="tx1"/>
                </a:solidFill>
              </a:rPr>
              <a:t>merupakan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suatu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matriks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dimana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indeks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baris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dan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kolom</a:t>
            </a:r>
            <a:r>
              <a:rPr lang="en-GB" sz="2400" dirty="0" err="1">
                <a:solidFill>
                  <a:schemeClr val="tx1"/>
                </a:solidFill>
              </a:rPr>
              <a:t>nya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menyatakan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suatu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titik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pada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citra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tersebut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dan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elemen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matriksnya</a:t>
            </a:r>
            <a:r>
              <a:rPr lang="en-GB" sz="2400" dirty="0">
                <a:solidFill>
                  <a:schemeClr val="tx1"/>
                </a:solidFill>
              </a:rPr>
              <a:t> (yang </a:t>
            </a:r>
            <a:r>
              <a:rPr lang="en-GB" sz="2400" dirty="0" err="1">
                <a:solidFill>
                  <a:schemeClr val="tx1"/>
                </a:solidFill>
              </a:rPr>
              <a:t>disebut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sebagai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elemen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gambar</a:t>
            </a:r>
            <a:r>
              <a:rPr lang="en-GB" sz="2400" dirty="0">
                <a:solidFill>
                  <a:schemeClr val="tx1"/>
                </a:solidFill>
              </a:rPr>
              <a:t> / </a:t>
            </a:r>
            <a:r>
              <a:rPr lang="en-GB" sz="2400" dirty="0" err="1">
                <a:solidFill>
                  <a:schemeClr val="tx1"/>
                </a:solidFill>
              </a:rPr>
              <a:t>piksel</a:t>
            </a:r>
            <a:r>
              <a:rPr lang="en-GB" sz="2400" dirty="0">
                <a:solidFill>
                  <a:schemeClr val="tx1"/>
                </a:solidFill>
              </a:rPr>
              <a:t> / </a:t>
            </a:r>
            <a:r>
              <a:rPr lang="en-GB" sz="2400" dirty="0">
                <a:solidFill>
                  <a:srgbClr val="FF0000"/>
                </a:solidFill>
              </a:rPr>
              <a:t>pixel</a:t>
            </a:r>
            <a:r>
              <a:rPr lang="en-GB" sz="2400" dirty="0">
                <a:solidFill>
                  <a:schemeClr val="tx1"/>
                </a:solidFill>
              </a:rPr>
              <a:t> / picture element / </a:t>
            </a:r>
            <a:r>
              <a:rPr lang="en-GB" sz="2400" dirty="0" err="1">
                <a:solidFill>
                  <a:schemeClr val="tx1"/>
                </a:solidFill>
              </a:rPr>
              <a:t>pels</a:t>
            </a:r>
            <a:r>
              <a:rPr lang="en-GB" sz="2400" dirty="0">
                <a:solidFill>
                  <a:schemeClr val="tx1"/>
                </a:solidFill>
              </a:rPr>
              <a:t>) </a:t>
            </a:r>
            <a:r>
              <a:rPr lang="en-GB" sz="2400" dirty="0" err="1">
                <a:solidFill>
                  <a:schemeClr val="tx1"/>
                </a:solidFill>
              </a:rPr>
              <a:t>menyatakan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tingkat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keabuan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pada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titik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tersebut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556792"/>
            <a:ext cx="4464496" cy="424847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Citra Digital, </a:t>
            </a:r>
            <a:r>
              <a:rPr lang="en-US" i="1" dirty="0">
                <a:solidFill>
                  <a:schemeClr val="tx2"/>
                </a:solidFill>
                <a:latin typeface="Times New Roman" pitchFamily="18" charset="0"/>
              </a:rPr>
              <a:t>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dipetakan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dari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2D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kotak-kotak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yang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sama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dengan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nilai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diskrit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{</a:t>
            </a:r>
            <a:r>
              <a:rPr lang="en-US" i="1" dirty="0">
                <a:solidFill>
                  <a:schemeClr val="tx2"/>
                </a:solidFill>
                <a:latin typeface="Times New Roman" pitchFamily="18" charset="0"/>
              </a:rPr>
              <a:t>p =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en-US" i="1" dirty="0" err="1">
                <a:solidFill>
                  <a:schemeClr val="tx2"/>
                </a:solidFill>
                <a:latin typeface="Times New Roman" pitchFamily="18" charset="0"/>
              </a:rPr>
              <a:t>r,c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)},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pada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himpunan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nilai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bulat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positif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{</a:t>
            </a:r>
            <a:r>
              <a:rPr lang="en-US" i="1" dirty="0">
                <a:solidFill>
                  <a:schemeClr val="tx2"/>
                </a:solidFill>
                <a:latin typeface="Times New Roman" pitchFamily="18" charset="0"/>
              </a:rPr>
              <a:t>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( </a:t>
            </a:r>
            <a:r>
              <a:rPr lang="en-US" i="1" dirty="0">
                <a:solidFill>
                  <a:schemeClr val="tx2"/>
                </a:solidFill>
                <a:latin typeface="Times New Roman" pitchFamily="18" charset="0"/>
              </a:rPr>
              <a:t>p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)},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atau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himpunan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nilai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vektor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i="1" dirty="0" err="1" smtClean="0">
                <a:solidFill>
                  <a:schemeClr val="tx2"/>
                </a:solidFill>
                <a:latin typeface="Times New Roman" pitchFamily="18" charset="0"/>
              </a:rPr>
              <a:t>misal</a:t>
            </a:r>
            <a:r>
              <a:rPr lang="en-US" i="1" dirty="0" smtClean="0">
                <a:solidFill>
                  <a:schemeClr val="tx2"/>
                </a:solidFill>
                <a:latin typeface="Times New Roman" pitchFamily="18" charset="0"/>
              </a:rPr>
              <a:t> :, </a:t>
            </a:r>
          </a:p>
          <a:p>
            <a:pPr>
              <a:lnSpc>
                <a:spcPct val="90000"/>
              </a:lnSpc>
              <a:buNone/>
            </a:pPr>
            <a:r>
              <a:rPr lang="en-US" i="1" dirty="0" smtClean="0">
                <a:latin typeface="Times New Roman" pitchFamily="18" charset="0"/>
              </a:rPr>
              <a:t>   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{[</a:t>
            </a:r>
            <a:r>
              <a:rPr lang="en-US" i="1" dirty="0">
                <a:solidFill>
                  <a:schemeClr val="tx2"/>
                </a:solidFill>
                <a:latin typeface="Times New Roman" pitchFamily="18" charset="0"/>
              </a:rPr>
              <a:t>R</a:t>
            </a:r>
            <a:r>
              <a:rPr lang="en-US" dirty="0"/>
              <a:t> </a:t>
            </a:r>
            <a:r>
              <a:rPr lang="en-US" i="1" dirty="0">
                <a:solidFill>
                  <a:schemeClr val="tx2"/>
                </a:solidFill>
                <a:latin typeface="Times New Roman" pitchFamily="18" charset="0"/>
              </a:rPr>
              <a:t>G</a:t>
            </a:r>
            <a:r>
              <a:rPr lang="en-US" dirty="0">
                <a:cs typeface="Arial" charset="0"/>
              </a:rPr>
              <a:t> </a:t>
            </a:r>
            <a:r>
              <a:rPr lang="en-US" i="1" dirty="0">
                <a:solidFill>
                  <a:schemeClr val="tx2"/>
                </a:solidFill>
                <a:latin typeface="Times New Roman" pitchFamily="18" charset="0"/>
              </a:rPr>
              <a:t>B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]</a:t>
            </a:r>
            <a:r>
              <a:rPr lang="en-US" baseline="30000" dirty="0">
                <a:solidFill>
                  <a:schemeClr val="tx2"/>
                </a:solidFill>
              </a:rPr>
              <a:t>T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Times New Roman" pitchFamily="18" charset="0"/>
              </a:rPr>
              <a:t>p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)}</a:t>
            </a:r>
            <a:r>
              <a:rPr lang="en-US" i="1" dirty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Pada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masing-masing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kolom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pada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masing-masing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baris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I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ada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sebuah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nilai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dirty="0" err="1" smtClean="0">
                <a:latin typeface="Times New Roman" pitchFamily="18" charset="0"/>
              </a:rPr>
              <a:t>Pasangan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( </a:t>
            </a:r>
            <a:r>
              <a:rPr lang="en-US" i="1" dirty="0">
                <a:solidFill>
                  <a:schemeClr val="tx2"/>
                </a:solidFill>
                <a:latin typeface="Times New Roman" pitchFamily="18" charset="0"/>
              </a:rPr>
              <a:t>p, 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( </a:t>
            </a:r>
            <a:r>
              <a:rPr lang="en-US" i="1" dirty="0">
                <a:solidFill>
                  <a:schemeClr val="tx2"/>
                </a:solidFill>
                <a:latin typeface="Times New Roman" pitchFamily="18" charset="0"/>
              </a:rPr>
              <a:t>p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)</a:t>
            </a:r>
            <a:r>
              <a:rPr lang="en-US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)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inilah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yang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disebut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sebuah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“pixel”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en-US" i="1" dirty="0" smtClean="0">
                <a:solidFill>
                  <a:schemeClr val="tx2"/>
                </a:solidFill>
                <a:latin typeface="Times New Roman" pitchFamily="18" charset="0"/>
              </a:rPr>
              <a:t>picture </a:t>
            </a:r>
            <a:r>
              <a:rPr lang="en-US" i="1" dirty="0">
                <a:solidFill>
                  <a:schemeClr val="tx2"/>
                </a:solidFill>
                <a:latin typeface="Times New Roman" pitchFamily="18" charset="0"/>
              </a:rPr>
              <a:t>element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).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title"/>
          </p:nvPr>
        </p:nvSpPr>
        <p:spPr>
          <a:xfrm>
            <a:off x="395536" y="328836"/>
            <a:ext cx="7772400" cy="7239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 err="1" smtClean="0"/>
              <a:t>Piksel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278813" y="5962650"/>
            <a:ext cx="968375" cy="365125"/>
          </a:xfrm>
        </p:spPr>
        <p:txBody>
          <a:bodyPr/>
          <a:lstStyle/>
          <a:p>
            <a:fld id="{62A4ED38-37B4-4001-B09F-039017A06F23}" type="slidenum">
              <a:rPr lang="en-US"/>
              <a:pPr/>
              <a:t>7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939708" y="1700808"/>
            <a:ext cx="4204292" cy="2961620"/>
            <a:chOff x="4939708" y="980728"/>
            <a:chExt cx="4204292" cy="2961620"/>
          </a:xfrm>
        </p:grpSpPr>
        <p:pic>
          <p:nvPicPr>
            <p:cNvPr id="5" name="Content Placeholder 10" descr="pixels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4048" y="980728"/>
              <a:ext cx="3290745" cy="237626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939708" y="3573016"/>
              <a:ext cx="42042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dirty="0" smtClean="0"/>
                <a:t>http://porites.geology.uiowa.edu/pixels.gif</a:t>
              </a:r>
              <a:endParaRPr lang="id-ID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196752"/>
            <a:ext cx="7285037" cy="4376583"/>
          </a:xfrm>
          <a:noFill/>
          <a:ln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>
                <a:solidFill>
                  <a:schemeClr val="tx2"/>
                </a:solidFill>
                <a:latin typeface="Times New Roman" pitchFamily="18" charset="0"/>
              </a:rPr>
              <a:t>p =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en-US" i="1" dirty="0" err="1">
                <a:solidFill>
                  <a:schemeClr val="tx2"/>
                </a:solidFill>
                <a:latin typeface="Times New Roman" pitchFamily="18" charset="0"/>
              </a:rPr>
              <a:t>r,c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)</a:t>
            </a:r>
            <a:r>
              <a:rPr lang="en-US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adalah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piksel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yang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diindek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pada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lokasi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baris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i="1" dirty="0">
                <a:solidFill>
                  <a:schemeClr val="tx2"/>
                </a:solidFill>
                <a:latin typeface="Times New Roman" pitchFamily="18" charset="0"/>
              </a:rPr>
              <a:t>r,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dan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kolom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i="1" dirty="0">
                <a:solidFill>
                  <a:schemeClr val="tx2"/>
                </a:solidFill>
                <a:latin typeface="Times New Roman" pitchFamily="18" charset="0"/>
              </a:rPr>
              <a:t>c.</a:t>
            </a:r>
            <a:endParaRPr lang="en-US" dirty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i="1" dirty="0">
                <a:solidFill>
                  <a:schemeClr val="tx2"/>
                </a:solidFill>
                <a:latin typeface="Times New Roman" pitchFamily="18" charset="0"/>
              </a:rPr>
              <a:t>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( </a:t>
            </a:r>
            <a:r>
              <a:rPr lang="en-US" i="1" dirty="0">
                <a:solidFill>
                  <a:schemeClr val="tx2"/>
                </a:solidFill>
                <a:latin typeface="Times New Roman" pitchFamily="18" charset="0"/>
              </a:rPr>
              <a:t>p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) </a:t>
            </a:r>
            <a:r>
              <a:rPr lang="en-US" i="1" dirty="0">
                <a:solidFill>
                  <a:schemeClr val="tx2"/>
                </a:solidFill>
                <a:latin typeface="Times New Roman" pitchFamily="18" charset="0"/>
              </a:rPr>
              <a:t>= 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en-US" i="1" dirty="0" err="1">
                <a:solidFill>
                  <a:schemeClr val="tx2"/>
                </a:solidFill>
                <a:latin typeface="Times New Roman" pitchFamily="18" charset="0"/>
              </a:rPr>
              <a:t>r,c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) </a:t>
            </a:r>
            <a:r>
              <a:rPr lang="en-US" dirty="0" err="1" smtClean="0">
                <a:latin typeface="Times New Roman" pitchFamily="18" charset="0"/>
              </a:rPr>
              <a:t>adalah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nilai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piksel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pada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lokasi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i="1" dirty="0" smtClean="0">
                <a:solidFill>
                  <a:schemeClr val="tx2"/>
                </a:solidFill>
                <a:latin typeface="Times New Roman" pitchFamily="18" charset="0"/>
              </a:rPr>
              <a:t>p</a:t>
            </a:r>
            <a:r>
              <a:rPr lang="en-US" i="1" dirty="0">
                <a:solidFill>
                  <a:schemeClr val="tx2"/>
                </a:solidFill>
                <a:latin typeface="Times New Roman" pitchFamily="18" charset="0"/>
              </a:rPr>
              <a:t>.</a:t>
            </a:r>
            <a:endParaRPr lang="en-US" dirty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Jika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i="1" dirty="0">
                <a:solidFill>
                  <a:schemeClr val="tx2"/>
                </a:solidFill>
                <a:latin typeface="Times New Roman" pitchFamily="18" charset="0"/>
              </a:rPr>
              <a:t>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( </a:t>
            </a:r>
            <a:r>
              <a:rPr lang="en-US" i="1" dirty="0">
                <a:solidFill>
                  <a:schemeClr val="tx2"/>
                </a:solidFill>
                <a:latin typeface="Times New Roman" pitchFamily="18" charset="0"/>
              </a:rPr>
              <a:t>p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)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adalah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nilai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tunggal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maka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i="1" dirty="0">
                <a:solidFill>
                  <a:schemeClr val="tx2"/>
                </a:solidFill>
                <a:latin typeface="Times New Roman" pitchFamily="18" charset="0"/>
              </a:rPr>
              <a:t>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adalah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citra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biner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/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monokrome</a:t>
            </a:r>
            <a:endParaRPr lang="en-US" dirty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Jika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i="1" dirty="0">
                <a:solidFill>
                  <a:schemeClr val="tx2"/>
                </a:solidFill>
                <a:latin typeface="Times New Roman" pitchFamily="18" charset="0"/>
              </a:rPr>
              <a:t>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( </a:t>
            </a:r>
            <a:r>
              <a:rPr lang="en-US" i="1" dirty="0">
                <a:solidFill>
                  <a:schemeClr val="tx2"/>
                </a:solidFill>
                <a:latin typeface="Times New Roman" pitchFamily="18" charset="0"/>
              </a:rPr>
              <a:t>p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)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adalah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vektor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(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dalam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urutan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nilai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)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maka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i="1" dirty="0">
                <a:solidFill>
                  <a:schemeClr val="tx2"/>
                </a:solidFill>
                <a:latin typeface="Times New Roman" pitchFamily="18" charset="0"/>
              </a:rPr>
              <a:t>I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mempunyai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multiple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bands/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banyak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layer (</a:t>
            </a:r>
            <a:r>
              <a:rPr lang="en-US" i="1" dirty="0" err="1" smtClean="0">
                <a:solidFill>
                  <a:schemeClr val="tx2"/>
                </a:solidFill>
                <a:latin typeface="Times New Roman" pitchFamily="18" charset="0"/>
              </a:rPr>
              <a:t>misal</a:t>
            </a:r>
            <a:r>
              <a:rPr lang="en-US" i="1" dirty="0" smtClean="0">
                <a:solidFill>
                  <a:schemeClr val="tx2"/>
                </a:solidFill>
                <a:latin typeface="Times New Roman" pitchFamily="18" charset="0"/>
              </a:rPr>
              <a:t>.,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citra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berwarna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).</a:t>
            </a:r>
            <a:endParaRPr lang="en-US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7772400" cy="7239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 err="1" smtClean="0"/>
              <a:t>Piksel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278813" y="5962650"/>
            <a:ext cx="968375" cy="365125"/>
          </a:xfrm>
        </p:spPr>
        <p:txBody>
          <a:bodyPr/>
          <a:lstStyle/>
          <a:p>
            <a:fld id="{62A4ED38-37B4-4001-B09F-039017A06F23}" type="slidenum">
              <a:rPr lang="en-US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81100"/>
            <a:ext cx="7772400" cy="7239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Piksel</a:t>
            </a:r>
            <a:endParaRPr lang="en-US" dirty="0"/>
          </a:p>
        </p:txBody>
      </p:sp>
      <p:pic>
        <p:nvPicPr>
          <p:cNvPr id="199687" name="Picture 7" descr="relie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59013"/>
            <a:ext cx="2341563" cy="2341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99688" name="Picture 8" descr="relief_ey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4225" y="2259013"/>
            <a:ext cx="2341563" cy="2341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99689" name="Picture 9" descr="relief_eye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2838" y="2259013"/>
            <a:ext cx="2341562" cy="2341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65138" y="4922838"/>
            <a:ext cx="4037012" cy="1143000"/>
            <a:chOff x="1824" y="3120"/>
            <a:chExt cx="2544" cy="720"/>
          </a:xfrm>
        </p:grpSpPr>
        <p:sp>
          <p:nvSpPr>
            <p:cNvPr id="199692" name="Rectangle 12"/>
            <p:cNvSpPr>
              <a:spLocks noChangeArrowheads="1"/>
            </p:cNvSpPr>
            <p:nvPr/>
          </p:nvSpPr>
          <p:spPr bwMode="auto">
            <a:xfrm>
              <a:off x="1824" y="3120"/>
              <a:ext cx="2544" cy="72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113517" tIns="56758" rIns="113517" bIns="56758">
              <a:spAutoFit/>
            </a:bodyPr>
            <a:lstStyle/>
            <a:p>
              <a:endParaRPr lang="en-US"/>
            </a:p>
          </p:txBody>
        </p:sp>
        <p:sp>
          <p:nvSpPr>
            <p:cNvPr id="199690" name="Text Box 10"/>
            <p:cNvSpPr txBox="1">
              <a:spLocks noChangeArrowheads="1"/>
            </p:cNvSpPr>
            <p:nvPr/>
          </p:nvSpPr>
          <p:spPr bwMode="auto">
            <a:xfrm>
              <a:off x="1866" y="3125"/>
              <a:ext cx="2412" cy="333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101870" tIns="50935" rIns="101870" bIns="50935">
              <a:spAutoFit/>
            </a:bodyPr>
            <a:lstStyle/>
            <a:p>
              <a:pPr algn="ctr"/>
              <a:r>
                <a:rPr lang="en-US" sz="2400"/>
                <a:t>Pixel Location:</a:t>
              </a:r>
              <a:r>
                <a:rPr lang="en-US" sz="2400">
                  <a:latin typeface="Arial" charset="0"/>
                </a:rPr>
                <a:t> </a:t>
              </a:r>
              <a:r>
                <a:rPr lang="en-US" sz="2800">
                  <a:latin typeface="Arial" charset="0"/>
                </a:rPr>
                <a:t> </a:t>
              </a:r>
              <a:r>
                <a:rPr lang="en-US" sz="2800" i="1">
                  <a:latin typeface="Times New Roman" pitchFamily="18" charset="0"/>
                </a:rPr>
                <a:t>p = </a:t>
              </a:r>
              <a:r>
                <a:rPr lang="en-US" sz="2800">
                  <a:latin typeface="Times New Roman" pitchFamily="18" charset="0"/>
                </a:rPr>
                <a:t>(</a:t>
              </a:r>
              <a:r>
                <a:rPr lang="en-US" sz="2800" i="1">
                  <a:latin typeface="Times New Roman" pitchFamily="18" charset="0"/>
                </a:rPr>
                <a:t>r </a:t>
              </a:r>
              <a:r>
                <a:rPr lang="en-US" sz="2800">
                  <a:latin typeface="Times New Roman" pitchFamily="18" charset="0"/>
                </a:rPr>
                <a:t>,</a:t>
              </a:r>
              <a:r>
                <a:rPr lang="en-US" sz="2800" i="1">
                  <a:latin typeface="Times New Roman" pitchFamily="18" charset="0"/>
                </a:rPr>
                <a:t> c</a:t>
              </a:r>
              <a:r>
                <a:rPr lang="en-US" sz="2800">
                  <a:latin typeface="Times New Roman" pitchFamily="18" charset="0"/>
                </a:rPr>
                <a:t>)</a:t>
              </a:r>
              <a:endParaRPr lang="en-US" sz="2800">
                <a:latin typeface="Arial" charset="0"/>
              </a:endParaRPr>
            </a:p>
          </p:txBody>
        </p:sp>
        <p:sp>
          <p:nvSpPr>
            <p:cNvPr id="199691" name="Text Box 11"/>
            <p:cNvSpPr txBox="1">
              <a:spLocks noChangeArrowheads="1"/>
            </p:cNvSpPr>
            <p:nvPr/>
          </p:nvSpPr>
          <p:spPr bwMode="auto">
            <a:xfrm>
              <a:off x="1866" y="3470"/>
              <a:ext cx="2443" cy="333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101870" tIns="50935" rIns="101870" bIns="50935">
              <a:spAutoFit/>
            </a:bodyPr>
            <a:lstStyle/>
            <a:p>
              <a:pPr algn="ctr"/>
              <a:r>
                <a:rPr lang="en-US" sz="2400"/>
                <a:t>Pixel Value:</a:t>
              </a:r>
              <a:r>
                <a:rPr lang="en-US" sz="2400">
                  <a:latin typeface="Arial" charset="0"/>
                </a:rPr>
                <a:t> </a:t>
              </a:r>
              <a:r>
                <a:rPr lang="en-US" sz="2800">
                  <a:latin typeface="Arial" charset="0"/>
                </a:rPr>
                <a:t> </a:t>
              </a:r>
              <a:r>
                <a:rPr lang="en-US" sz="2800" i="1">
                  <a:latin typeface="Times New Roman" pitchFamily="18" charset="0"/>
                </a:rPr>
                <a:t>I</a:t>
              </a:r>
              <a:r>
                <a:rPr lang="en-US" sz="2800">
                  <a:latin typeface="Times New Roman" pitchFamily="18" charset="0"/>
                </a:rPr>
                <a:t>(</a:t>
              </a:r>
              <a:r>
                <a:rPr lang="en-US" sz="2800" i="1">
                  <a:latin typeface="Times New Roman" pitchFamily="18" charset="0"/>
                </a:rPr>
                <a:t>p</a:t>
              </a:r>
              <a:r>
                <a:rPr lang="en-US" sz="2800">
                  <a:latin typeface="Times New Roman" pitchFamily="18" charset="0"/>
                </a:rPr>
                <a:t>)</a:t>
              </a:r>
              <a:r>
                <a:rPr lang="en-US" sz="2800" i="1">
                  <a:latin typeface="Times New Roman" pitchFamily="18" charset="0"/>
                </a:rPr>
                <a:t> = I</a:t>
              </a:r>
              <a:r>
                <a:rPr lang="en-US" sz="2800">
                  <a:latin typeface="Times New Roman" pitchFamily="18" charset="0"/>
                </a:rPr>
                <a:t>(</a:t>
              </a:r>
              <a:r>
                <a:rPr lang="en-US" sz="2800" i="1">
                  <a:latin typeface="Times New Roman" pitchFamily="18" charset="0"/>
                </a:rPr>
                <a:t>r </a:t>
              </a:r>
              <a:r>
                <a:rPr lang="en-US" sz="2800">
                  <a:latin typeface="Times New Roman" pitchFamily="18" charset="0"/>
                </a:rPr>
                <a:t>,</a:t>
              </a:r>
              <a:r>
                <a:rPr lang="en-US" sz="2800" i="1">
                  <a:latin typeface="Times New Roman" pitchFamily="18" charset="0"/>
                </a:rPr>
                <a:t> c</a:t>
              </a:r>
              <a:r>
                <a:rPr lang="en-US" sz="2800">
                  <a:latin typeface="Times New Roman" pitchFamily="18" charset="0"/>
                </a:rPr>
                <a:t>)</a:t>
              </a:r>
              <a:endParaRPr lang="en-US" sz="2800">
                <a:latin typeface="Arial" charset="0"/>
              </a:endParaRP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6081713" y="5378450"/>
            <a:ext cx="2438400" cy="687388"/>
            <a:chOff x="3024" y="3168"/>
            <a:chExt cx="1536" cy="432"/>
          </a:xfrm>
        </p:grpSpPr>
        <p:sp>
          <p:nvSpPr>
            <p:cNvPr id="199698" name="Rectangle 18"/>
            <p:cNvSpPr>
              <a:spLocks noChangeArrowheads="1"/>
            </p:cNvSpPr>
            <p:nvPr/>
          </p:nvSpPr>
          <p:spPr bwMode="auto">
            <a:xfrm>
              <a:off x="3024" y="3168"/>
              <a:ext cx="1536" cy="4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101882" tIns="50941" rIns="101882" bIns="50941">
              <a:spAutoFit/>
            </a:bodyPr>
            <a:lstStyle/>
            <a:p>
              <a:endParaRPr lang="en-US"/>
            </a:p>
          </p:txBody>
        </p:sp>
        <p:sp>
          <p:nvSpPr>
            <p:cNvPr id="199699" name="Text Box 19"/>
            <p:cNvSpPr txBox="1">
              <a:spLocks noChangeArrowheads="1"/>
            </p:cNvSpPr>
            <p:nvPr/>
          </p:nvSpPr>
          <p:spPr bwMode="auto">
            <a:xfrm>
              <a:off x="3067" y="3220"/>
              <a:ext cx="1450" cy="326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9" tIns="45714" rIns="91429" bIns="45714">
              <a:spAutoFit/>
            </a:bodyPr>
            <a:lstStyle/>
            <a:p>
              <a:pPr algn="ctr"/>
              <a:r>
                <a:rPr lang="en-US" sz="2400"/>
                <a:t>Pixel :</a:t>
              </a:r>
              <a:r>
                <a:rPr lang="en-US" sz="2400">
                  <a:latin typeface="Arial" charset="0"/>
                </a:rPr>
                <a:t> [ </a:t>
              </a:r>
              <a:r>
                <a:rPr lang="en-US" sz="2800" i="1">
                  <a:latin typeface="Times New Roman" pitchFamily="18" charset="0"/>
                </a:rPr>
                <a:t>p, I</a:t>
              </a:r>
              <a:r>
                <a:rPr lang="en-US" sz="2800">
                  <a:latin typeface="Times New Roman" pitchFamily="18" charset="0"/>
                </a:rPr>
                <a:t>(</a:t>
              </a:r>
              <a:r>
                <a:rPr lang="en-US" sz="2800" i="1">
                  <a:latin typeface="Times New Roman" pitchFamily="18" charset="0"/>
                </a:rPr>
                <a:t>p</a:t>
              </a:r>
              <a:r>
                <a:rPr lang="en-US" sz="2800">
                  <a:latin typeface="Times New Roman" pitchFamily="18" charset="0"/>
                </a:rPr>
                <a:t>)]</a:t>
              </a:r>
            </a:p>
          </p:txBody>
        </p:sp>
      </p:grp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278813" y="5962650"/>
            <a:ext cx="968375" cy="365125"/>
          </a:xfrm>
        </p:spPr>
        <p:txBody>
          <a:bodyPr/>
          <a:lstStyle/>
          <a:p>
            <a:fld id="{62A4ED38-37B4-4001-B09F-039017A06F23}" type="slidenum">
              <a:rPr lang="en-US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 Photo 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0</TotalTime>
  <Words>900</Words>
  <Application>Microsoft Office PowerPoint</Application>
  <PresentationFormat>On-screen Show (4:3)</PresentationFormat>
  <Paragraphs>223</Paragraphs>
  <Slides>32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Contemporary Photo Album</vt:lpstr>
      <vt:lpstr>Equation</vt:lpstr>
      <vt:lpstr>Bitmap Image</vt:lpstr>
      <vt:lpstr>Slide 1</vt:lpstr>
      <vt:lpstr>Slide 2</vt:lpstr>
      <vt:lpstr>Slide 3</vt:lpstr>
      <vt:lpstr>Citra Digital</vt:lpstr>
      <vt:lpstr>Citra Digital</vt:lpstr>
      <vt:lpstr>Pengertian Citra Digital</vt:lpstr>
      <vt:lpstr>Piksel</vt:lpstr>
      <vt:lpstr>Piksel</vt:lpstr>
      <vt:lpstr>Piksel</vt:lpstr>
      <vt:lpstr>Piksel</vt:lpstr>
      <vt:lpstr>Resolusi Spasial dan Kecemerlangan/Brightness</vt:lpstr>
      <vt:lpstr>Sampling and Quantization</vt:lpstr>
      <vt:lpstr>Sampling and Quantization</vt:lpstr>
      <vt:lpstr>Sampling and Quantization</vt:lpstr>
      <vt:lpstr>Sampling</vt:lpstr>
      <vt:lpstr>Sampling</vt:lpstr>
      <vt:lpstr>Sampling</vt:lpstr>
      <vt:lpstr>Sampling</vt:lpstr>
      <vt:lpstr>Sampling</vt:lpstr>
      <vt:lpstr>Kuantisasi</vt:lpstr>
      <vt:lpstr>Kuantisasi</vt:lpstr>
      <vt:lpstr>Kuantisasi (Warna)</vt:lpstr>
      <vt:lpstr>Resolusi Spasial - Sampling</vt:lpstr>
      <vt:lpstr>Resolusi Kecemerlangan - Kwantisasi</vt:lpstr>
      <vt:lpstr>Sampling dan Kuantisasi</vt:lpstr>
      <vt:lpstr>Tiga Jenis Citra</vt:lpstr>
      <vt:lpstr>Model Citra Berwarna Dengan RGB</vt:lpstr>
      <vt:lpstr>Representasi Citra</vt:lpstr>
      <vt:lpstr>Format Warna RGB</vt:lpstr>
      <vt:lpstr>Format Warna RGB</vt:lpstr>
      <vt:lpstr>Praktikum Open and Save Gambar</vt:lpstr>
      <vt:lpstr>References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2013-03-04T13:47:03Z</dcterms:created>
  <dcterms:modified xsi:type="dcterms:W3CDTF">2016-04-10T07:02:59Z</dcterms:modified>
</cp:coreProperties>
</file>