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76" r:id="rId3"/>
    <p:sldId id="257" r:id="rId4"/>
    <p:sldId id="258" r:id="rId5"/>
    <p:sldId id="259" r:id="rId6"/>
    <p:sldId id="260" r:id="rId7"/>
    <p:sldId id="297"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2" r:id="rId37"/>
    <p:sldId id="294" r:id="rId38"/>
    <p:sldId id="295" r:id="rId39"/>
    <p:sldId id="296" r:id="rId40"/>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8" d="100"/>
          <a:sy n="38" d="100"/>
        </p:scale>
        <p:origin x="-181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679378DC-E77E-41FD-8905-B697190584C5}" type="datetimeFigureOut">
              <a:rPr lang="id-ID" smtClean="0"/>
              <a:pPr/>
              <a:t>09/03/2012</a:t>
            </a:fld>
            <a:endParaRPr lang="id-ID"/>
          </a:p>
        </p:txBody>
      </p:sp>
      <p:sp>
        <p:nvSpPr>
          <p:cNvPr id="20" name="Footer Placeholder 19"/>
          <p:cNvSpPr>
            <a:spLocks noGrp="1"/>
          </p:cNvSpPr>
          <p:nvPr>
            <p:ph type="ftr" sz="quarter" idx="11"/>
          </p:nvPr>
        </p:nvSpPr>
        <p:spPr/>
        <p:txBody>
          <a:bodyPr/>
          <a:lstStyle>
            <a:extLst/>
          </a:lstStyle>
          <a:p>
            <a:endParaRPr lang="id-ID"/>
          </a:p>
        </p:txBody>
      </p:sp>
      <p:sp>
        <p:nvSpPr>
          <p:cNvPr id="10" name="Slide Number Placeholder 9"/>
          <p:cNvSpPr>
            <a:spLocks noGrp="1"/>
          </p:cNvSpPr>
          <p:nvPr>
            <p:ph type="sldNum" sz="quarter" idx="12"/>
          </p:nvPr>
        </p:nvSpPr>
        <p:spPr/>
        <p:txBody>
          <a:bodyPr/>
          <a:lstStyle>
            <a:extLst/>
          </a:lstStyle>
          <a:p>
            <a:fld id="{2EAC6DDF-E995-4C64-A1DA-7028097A2CE5}" type="slidenum">
              <a:rPr lang="id-ID" smtClean="0"/>
              <a:pPr/>
              <a:t>‹#›</a:t>
            </a:fld>
            <a:endParaRPr lang="id-ID"/>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79378DC-E77E-41FD-8905-B697190584C5}" type="datetimeFigureOut">
              <a:rPr lang="id-ID" smtClean="0"/>
              <a:pPr/>
              <a:t>09/03/2012</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2EAC6DDF-E995-4C64-A1DA-7028097A2CE5}"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79378DC-E77E-41FD-8905-B697190584C5}" type="datetimeFigureOut">
              <a:rPr lang="id-ID" smtClean="0"/>
              <a:pPr/>
              <a:t>09/03/2012</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2EAC6DDF-E995-4C64-A1DA-7028097A2CE5}"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79378DC-E77E-41FD-8905-B697190584C5}" type="datetimeFigureOut">
              <a:rPr lang="id-ID" smtClean="0"/>
              <a:pPr/>
              <a:t>09/03/2012</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2EAC6DDF-E995-4C64-A1DA-7028097A2CE5}"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79378DC-E77E-41FD-8905-B697190584C5}" type="datetimeFigureOut">
              <a:rPr lang="id-ID" smtClean="0"/>
              <a:pPr/>
              <a:t>09/03/2012</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2EAC6DDF-E995-4C64-A1DA-7028097A2CE5}" type="slidenum">
              <a:rPr lang="id-ID" smtClean="0"/>
              <a:pPr/>
              <a:t>‹#›</a:t>
            </a:fld>
            <a:endParaRPr lang="id-ID"/>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79378DC-E77E-41FD-8905-B697190584C5}" type="datetimeFigureOut">
              <a:rPr lang="id-ID" smtClean="0"/>
              <a:pPr/>
              <a:t>09/03/2012</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2EAC6DDF-E995-4C64-A1DA-7028097A2CE5}"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79378DC-E77E-41FD-8905-B697190584C5}" type="datetimeFigureOut">
              <a:rPr lang="id-ID" smtClean="0"/>
              <a:pPr/>
              <a:t>09/03/2012</a:t>
            </a:fld>
            <a:endParaRPr lang="id-ID"/>
          </a:p>
        </p:txBody>
      </p:sp>
      <p:sp>
        <p:nvSpPr>
          <p:cNvPr id="8" name="Footer Placeholder 7"/>
          <p:cNvSpPr>
            <a:spLocks noGrp="1"/>
          </p:cNvSpPr>
          <p:nvPr>
            <p:ph type="ftr" sz="quarter" idx="11"/>
          </p:nvPr>
        </p:nvSpPr>
        <p:spPr/>
        <p:txBody>
          <a:bodyPr/>
          <a:lstStyle>
            <a:extLst/>
          </a:lstStyle>
          <a:p>
            <a:endParaRPr lang="id-ID"/>
          </a:p>
        </p:txBody>
      </p:sp>
      <p:sp>
        <p:nvSpPr>
          <p:cNvPr id="9" name="Slide Number Placeholder 8"/>
          <p:cNvSpPr>
            <a:spLocks noGrp="1"/>
          </p:cNvSpPr>
          <p:nvPr>
            <p:ph type="sldNum" sz="quarter" idx="12"/>
          </p:nvPr>
        </p:nvSpPr>
        <p:spPr/>
        <p:txBody>
          <a:bodyPr/>
          <a:lstStyle>
            <a:extLst/>
          </a:lstStyle>
          <a:p>
            <a:fld id="{2EAC6DDF-E995-4C64-A1DA-7028097A2CE5}"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79378DC-E77E-41FD-8905-B697190584C5}" type="datetimeFigureOut">
              <a:rPr lang="id-ID" smtClean="0"/>
              <a:pPr/>
              <a:t>09/03/2012</a:t>
            </a:fld>
            <a:endParaRPr lang="id-ID"/>
          </a:p>
        </p:txBody>
      </p:sp>
      <p:sp>
        <p:nvSpPr>
          <p:cNvPr id="4" name="Footer Placeholder 3"/>
          <p:cNvSpPr>
            <a:spLocks noGrp="1"/>
          </p:cNvSpPr>
          <p:nvPr>
            <p:ph type="ftr" sz="quarter" idx="11"/>
          </p:nvPr>
        </p:nvSpPr>
        <p:spPr/>
        <p:txBody>
          <a:bodyPr/>
          <a:lstStyle>
            <a:extLst/>
          </a:lstStyle>
          <a:p>
            <a:endParaRPr lang="id-ID"/>
          </a:p>
        </p:txBody>
      </p:sp>
      <p:sp>
        <p:nvSpPr>
          <p:cNvPr id="5" name="Slide Number Placeholder 4"/>
          <p:cNvSpPr>
            <a:spLocks noGrp="1"/>
          </p:cNvSpPr>
          <p:nvPr>
            <p:ph type="sldNum" sz="quarter" idx="12"/>
          </p:nvPr>
        </p:nvSpPr>
        <p:spPr/>
        <p:txBody>
          <a:bodyPr/>
          <a:lstStyle>
            <a:extLst/>
          </a:lstStyle>
          <a:p>
            <a:fld id="{2EAC6DDF-E995-4C64-A1DA-7028097A2CE5}"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679378DC-E77E-41FD-8905-B697190584C5}" type="datetimeFigureOut">
              <a:rPr lang="id-ID" smtClean="0"/>
              <a:pPr/>
              <a:t>09/03/2012</a:t>
            </a:fld>
            <a:endParaRPr lang="id-ID"/>
          </a:p>
        </p:txBody>
      </p:sp>
      <p:sp>
        <p:nvSpPr>
          <p:cNvPr id="3" name="Footer Placeholder 2"/>
          <p:cNvSpPr>
            <a:spLocks noGrp="1"/>
          </p:cNvSpPr>
          <p:nvPr>
            <p:ph type="ftr" sz="quarter" idx="11"/>
          </p:nvPr>
        </p:nvSpPr>
        <p:spPr/>
        <p:txBody>
          <a:bodyPr/>
          <a:lstStyle>
            <a:extLst/>
          </a:lstStyle>
          <a:p>
            <a:endParaRPr lang="id-ID"/>
          </a:p>
        </p:txBody>
      </p:sp>
      <p:sp>
        <p:nvSpPr>
          <p:cNvPr id="4" name="Slide Number Placeholder 3"/>
          <p:cNvSpPr>
            <a:spLocks noGrp="1"/>
          </p:cNvSpPr>
          <p:nvPr>
            <p:ph type="sldNum" sz="quarter" idx="12"/>
          </p:nvPr>
        </p:nvSpPr>
        <p:spPr/>
        <p:txBody>
          <a:bodyPr/>
          <a:lstStyle>
            <a:extLst/>
          </a:lstStyle>
          <a:p>
            <a:fld id="{2EAC6DDF-E995-4C64-A1DA-7028097A2CE5}" type="slidenum">
              <a:rPr lang="id-ID" smtClean="0"/>
              <a:pPr/>
              <a:t>‹#›</a:t>
            </a:fld>
            <a:endParaRPr lang="id-ID"/>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79378DC-E77E-41FD-8905-B697190584C5}" type="datetimeFigureOut">
              <a:rPr lang="id-ID" smtClean="0"/>
              <a:pPr/>
              <a:t>09/03/2012</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2EAC6DDF-E995-4C64-A1DA-7028097A2CE5}"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679378DC-E77E-41FD-8905-B697190584C5}" type="datetimeFigureOut">
              <a:rPr lang="id-ID" smtClean="0"/>
              <a:pPr/>
              <a:t>09/03/2012</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2EAC6DDF-E995-4C64-A1DA-7028097A2CE5}" type="slidenum">
              <a:rPr lang="id-ID" smtClean="0"/>
              <a:pPr/>
              <a:t>‹#›</a:t>
            </a:fld>
            <a:endParaRPr lang="id-ID"/>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79378DC-E77E-41FD-8905-B697190584C5}" type="datetimeFigureOut">
              <a:rPr lang="id-ID" smtClean="0"/>
              <a:pPr/>
              <a:t>09/03/2012</a:t>
            </a:fld>
            <a:endParaRPr lang="id-ID"/>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id-ID"/>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EAC6DDF-E995-4C64-A1DA-7028097A2CE5}" type="slidenum">
              <a:rPr lang="id-ID" smtClean="0"/>
              <a:pPr/>
              <a:t>‹#›</a:t>
            </a:fld>
            <a:endParaRPr lang="id-ID"/>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5852" y="1357298"/>
            <a:ext cx="7406640" cy="1117726"/>
          </a:xfrm>
        </p:spPr>
        <p:txBody>
          <a:bodyPr>
            <a:normAutofit/>
          </a:bodyPr>
          <a:lstStyle/>
          <a:p>
            <a:pPr algn="ctr"/>
            <a:r>
              <a:rPr lang="id-ID" sz="4800" b="1" dirty="0" smtClean="0">
                <a:solidFill>
                  <a:schemeClr val="tx1"/>
                </a:solidFill>
              </a:rPr>
              <a:t>Software Quality Factor</a:t>
            </a:r>
            <a:endParaRPr lang="id-ID" sz="4800" b="1" dirty="0">
              <a:solidFill>
                <a:schemeClr val="tx1"/>
              </a:solidFill>
            </a:endParaRPr>
          </a:p>
        </p:txBody>
      </p:sp>
      <p:sp>
        <p:nvSpPr>
          <p:cNvPr id="4" name="Subtitle 3"/>
          <p:cNvSpPr>
            <a:spLocks noGrp="1"/>
          </p:cNvSpPr>
          <p:nvPr>
            <p:ph type="subTitle" idx="1"/>
          </p:nvPr>
        </p:nvSpPr>
        <p:spPr/>
        <p:txBody>
          <a:bodyPr/>
          <a:lstStyle/>
          <a:p>
            <a:endParaRPr lang="en-US"/>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357166"/>
            <a:ext cx="7498080" cy="1143000"/>
          </a:xfrm>
        </p:spPr>
        <p:txBody>
          <a:bodyPr>
            <a:normAutofit/>
          </a:bodyPr>
          <a:lstStyle/>
          <a:p>
            <a:r>
              <a:rPr lang="id-ID" sz="3200" b="1" dirty="0" smtClean="0">
                <a:solidFill>
                  <a:schemeClr val="tx1"/>
                </a:solidFill>
              </a:rPr>
              <a:t>Reliabilitas</a:t>
            </a:r>
            <a:endParaRPr lang="id-ID" sz="3200" b="1" dirty="0">
              <a:solidFill>
                <a:schemeClr val="tx1"/>
              </a:solidFill>
            </a:endParaRPr>
          </a:p>
        </p:txBody>
      </p:sp>
      <p:sp>
        <p:nvSpPr>
          <p:cNvPr id="3" name="Content Placeholder 2"/>
          <p:cNvSpPr>
            <a:spLocks noGrp="1"/>
          </p:cNvSpPr>
          <p:nvPr>
            <p:ph idx="1"/>
          </p:nvPr>
        </p:nvSpPr>
        <p:spPr>
          <a:xfrm>
            <a:off x="1142976" y="1500174"/>
            <a:ext cx="7498080" cy="4800600"/>
          </a:xfrm>
        </p:spPr>
        <p:txBody>
          <a:bodyPr>
            <a:normAutofit lnSpcReduction="10000"/>
          </a:bodyPr>
          <a:lstStyle/>
          <a:p>
            <a:pPr algn="just"/>
            <a:r>
              <a:rPr lang="id-ID" sz="2400" dirty="0" smtClean="0">
                <a:latin typeface="Berlin Sans FB" pitchFamily="34" charset="0"/>
              </a:rPr>
              <a:t>Persyaratan reliabilitas berkaitan dengan kegagalan menyediakan pelayanan.</a:t>
            </a:r>
          </a:p>
          <a:p>
            <a:pPr algn="just"/>
            <a:r>
              <a:rPr lang="id-ID" sz="2400" dirty="0" smtClean="0">
                <a:latin typeface="Berlin Sans FB" pitchFamily="34" charset="0"/>
              </a:rPr>
              <a:t>Menentukan maksimum yang diperbolehkan untuk tingkat kegagalan sistem perangkat lunak dan dapat merujuk pada seluruh sistem atau untuk satu atau lebih fungsi yang memisahkannya.</a:t>
            </a:r>
          </a:p>
          <a:p>
            <a:pPr algn="just">
              <a:buNone/>
            </a:pPr>
            <a:endParaRPr lang="id-ID" sz="2400" dirty="0" smtClean="0">
              <a:latin typeface="Berlin Sans FB" pitchFamily="34" charset="0"/>
            </a:endParaRPr>
          </a:p>
          <a:p>
            <a:pPr algn="just">
              <a:buNone/>
            </a:pPr>
            <a:r>
              <a:rPr lang="id-ID" sz="2400" b="1" dirty="0" smtClean="0">
                <a:latin typeface="Berlin Sans FB" pitchFamily="34" charset="0"/>
              </a:rPr>
              <a:t>	Contoh :</a:t>
            </a:r>
          </a:p>
          <a:p>
            <a:pPr algn="just">
              <a:buNone/>
            </a:pPr>
            <a:r>
              <a:rPr lang="id-ID" sz="2400" dirty="0" smtClean="0">
                <a:latin typeface="Berlin Sans FB" pitchFamily="34" charset="0"/>
              </a:rPr>
              <a:t>    Frekuensi kegagalan dari unit monitor hati yang akan beroperasi di perawatan intensif ini harus kurang dari satu dalam 20 tahun. Fungsi pendeteksi jantung itu diwajibkan memiliki tingkat kegagalan kurang dari satu per juta kasus.</a:t>
            </a:r>
            <a:endParaRPr lang="id-ID" sz="2400" b="1" dirty="0" smtClean="0">
              <a:latin typeface="Berlin Sans FB"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285728"/>
            <a:ext cx="7498080" cy="1143000"/>
          </a:xfrm>
        </p:spPr>
        <p:txBody>
          <a:bodyPr>
            <a:normAutofit/>
          </a:bodyPr>
          <a:lstStyle/>
          <a:p>
            <a:r>
              <a:rPr lang="id-ID" sz="3200" b="1" dirty="0" smtClean="0">
                <a:solidFill>
                  <a:schemeClr val="tx1"/>
                </a:solidFill>
              </a:rPr>
              <a:t>Efisiensi</a:t>
            </a:r>
            <a:endParaRPr lang="id-ID" sz="3200" b="1" dirty="0">
              <a:solidFill>
                <a:schemeClr val="tx1"/>
              </a:solidFill>
            </a:endParaRPr>
          </a:p>
        </p:txBody>
      </p:sp>
      <p:sp>
        <p:nvSpPr>
          <p:cNvPr id="3" name="Content Placeholder 2"/>
          <p:cNvSpPr>
            <a:spLocks noGrp="1"/>
          </p:cNvSpPr>
          <p:nvPr>
            <p:ph idx="1"/>
          </p:nvPr>
        </p:nvSpPr>
        <p:spPr>
          <a:xfrm>
            <a:off x="1214414" y="1500174"/>
            <a:ext cx="7498080" cy="4800600"/>
          </a:xfrm>
        </p:spPr>
        <p:txBody>
          <a:bodyPr>
            <a:normAutofit/>
          </a:bodyPr>
          <a:lstStyle/>
          <a:p>
            <a:pPr algn="just"/>
            <a:r>
              <a:rPr lang="id-ID" sz="2400" dirty="0" smtClean="0">
                <a:latin typeface="Berlin Sans FB" pitchFamily="34" charset="0"/>
              </a:rPr>
              <a:t>Persyaratan efisiensi berkaitan dengan sumber daya hardware yang dibutuhkan untuk melakukan semua fungsi perangkat lunak sesuai untuk semua persyaratan lainnya.</a:t>
            </a:r>
          </a:p>
          <a:p>
            <a:pPr algn="just">
              <a:buNone/>
            </a:pPr>
            <a:endParaRPr lang="id-ID" sz="2400" dirty="0" smtClean="0">
              <a:latin typeface="Berlin Sans FB" pitchFamily="34" charset="0"/>
            </a:endParaRPr>
          </a:p>
          <a:p>
            <a:pPr algn="just">
              <a:buNone/>
            </a:pPr>
            <a:r>
              <a:rPr lang="id-ID" sz="2400" b="1" dirty="0" smtClean="0">
                <a:latin typeface="Berlin Sans FB" pitchFamily="34" charset="0"/>
              </a:rPr>
              <a:t>	Contoh :</a:t>
            </a:r>
          </a:p>
          <a:p>
            <a:pPr algn="just">
              <a:buNone/>
            </a:pPr>
            <a:r>
              <a:rPr lang="id-ID" sz="2400" dirty="0" smtClean="0">
                <a:latin typeface="Berlin Sans FB" pitchFamily="34" charset="0"/>
              </a:rPr>
              <a:t>    Sebuah jaringan toko sedang mempertimbangkan dua tawaran alternatif bagi sistem perangkat lunak.</a:t>
            </a:r>
          </a:p>
          <a:p>
            <a:pPr algn="just">
              <a:buNone/>
            </a:pPr>
            <a:endParaRPr lang="id-ID" sz="2400" dirty="0">
              <a:latin typeface="Berlin Sans FB"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357166"/>
            <a:ext cx="7498080" cy="1143000"/>
          </a:xfrm>
        </p:spPr>
        <p:txBody>
          <a:bodyPr>
            <a:normAutofit/>
          </a:bodyPr>
          <a:lstStyle/>
          <a:p>
            <a:r>
              <a:rPr lang="id-ID" sz="3200" b="1" dirty="0" smtClean="0">
                <a:solidFill>
                  <a:schemeClr val="tx1"/>
                </a:solidFill>
              </a:rPr>
              <a:t>Integritas</a:t>
            </a:r>
            <a:endParaRPr lang="id-ID" sz="3200" b="1" dirty="0">
              <a:solidFill>
                <a:schemeClr val="tx1"/>
              </a:solidFill>
            </a:endParaRPr>
          </a:p>
        </p:txBody>
      </p:sp>
      <p:sp>
        <p:nvSpPr>
          <p:cNvPr id="3" name="Content Placeholder 2"/>
          <p:cNvSpPr>
            <a:spLocks noGrp="1"/>
          </p:cNvSpPr>
          <p:nvPr>
            <p:ph idx="1"/>
          </p:nvPr>
        </p:nvSpPr>
        <p:spPr>
          <a:xfrm>
            <a:off x="1214414" y="1500174"/>
            <a:ext cx="7498080" cy="4800600"/>
          </a:xfrm>
        </p:spPr>
        <p:txBody>
          <a:bodyPr>
            <a:normAutofit/>
          </a:bodyPr>
          <a:lstStyle/>
          <a:p>
            <a:pPr algn="just"/>
            <a:r>
              <a:rPr lang="id-ID" sz="2400" dirty="0" smtClean="0">
                <a:latin typeface="Berlin Sans FB" pitchFamily="34" charset="0"/>
              </a:rPr>
              <a:t>Persyaratan integritas berkaitan dengan keamanan sistem perangkat lunak, kebutuhan untuk memberikan hak akses kepada seseorang.</a:t>
            </a:r>
          </a:p>
          <a:p>
            <a:pPr algn="just">
              <a:buNone/>
            </a:pPr>
            <a:endParaRPr lang="id-ID" sz="2400" dirty="0" smtClean="0">
              <a:latin typeface="Berlin Sans FB" pitchFamily="34" charset="0"/>
            </a:endParaRPr>
          </a:p>
          <a:p>
            <a:pPr algn="just">
              <a:buNone/>
            </a:pPr>
            <a:r>
              <a:rPr lang="id-ID" sz="2400" b="1" dirty="0" smtClean="0">
                <a:latin typeface="Berlin Sans FB" pitchFamily="34" charset="0"/>
              </a:rPr>
              <a:t>	Contoh :</a:t>
            </a:r>
          </a:p>
          <a:p>
            <a:pPr algn="just">
              <a:buNone/>
            </a:pPr>
            <a:r>
              <a:rPr lang="id-ID" sz="2400" dirty="0" smtClean="0">
                <a:latin typeface="Berlin Sans FB" pitchFamily="34" charset="0"/>
              </a:rPr>
              <a:t>    GIS SW memperbolehkan akses warga ke GIS melalui internet hanya untuk melihat dan menyalin data , tetapi tidak memasukkan perubahan.</a:t>
            </a:r>
          </a:p>
          <a:p>
            <a:pPr algn="just">
              <a:buNone/>
            </a:pPr>
            <a:endParaRPr lang="id-ID" sz="2400" dirty="0">
              <a:latin typeface="Berlin Sans FB"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357166"/>
            <a:ext cx="7498080" cy="1143000"/>
          </a:xfrm>
        </p:spPr>
        <p:txBody>
          <a:bodyPr>
            <a:normAutofit/>
          </a:bodyPr>
          <a:lstStyle/>
          <a:p>
            <a:r>
              <a:rPr lang="id-ID" sz="3200" b="1" dirty="0" smtClean="0">
                <a:solidFill>
                  <a:schemeClr val="tx1"/>
                </a:solidFill>
              </a:rPr>
              <a:t>Usabilitas</a:t>
            </a:r>
            <a:endParaRPr lang="id-ID" sz="3200" b="1" dirty="0">
              <a:solidFill>
                <a:schemeClr val="tx1"/>
              </a:solidFill>
            </a:endParaRPr>
          </a:p>
        </p:txBody>
      </p:sp>
      <p:sp>
        <p:nvSpPr>
          <p:cNvPr id="3" name="Content Placeholder 2"/>
          <p:cNvSpPr>
            <a:spLocks noGrp="1"/>
          </p:cNvSpPr>
          <p:nvPr>
            <p:ph idx="1"/>
          </p:nvPr>
        </p:nvSpPr>
        <p:spPr>
          <a:xfrm>
            <a:off x="1071538" y="1500174"/>
            <a:ext cx="7498080" cy="5033978"/>
          </a:xfrm>
        </p:spPr>
        <p:txBody>
          <a:bodyPr>
            <a:normAutofit/>
          </a:bodyPr>
          <a:lstStyle/>
          <a:p>
            <a:pPr algn="just"/>
            <a:r>
              <a:rPr lang="id-ID" sz="2600" dirty="0" smtClean="0">
                <a:latin typeface="Berlin Sans FB" pitchFamily="34" charset="0"/>
              </a:rPr>
              <a:t>Persyaratan usabilitas berkaitan dengan ruang lingkup sumber daya staf yang dibutuhkan untuk melatih pegawai baru dan untuk mengoperasikan sistem perangkat lunak.</a:t>
            </a:r>
          </a:p>
          <a:p>
            <a:pPr algn="just">
              <a:buNone/>
            </a:pPr>
            <a:endParaRPr lang="id-ID" sz="2600" dirty="0" smtClean="0">
              <a:latin typeface="Berlin Sans FB" pitchFamily="34" charset="0"/>
            </a:endParaRPr>
          </a:p>
          <a:p>
            <a:pPr algn="just">
              <a:buNone/>
            </a:pPr>
            <a:endParaRPr lang="id-ID" sz="24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5852" y="1000108"/>
            <a:ext cx="7498080" cy="4800600"/>
          </a:xfrm>
        </p:spPr>
        <p:txBody>
          <a:bodyPr/>
          <a:lstStyle/>
          <a:p>
            <a:pPr algn="ctr">
              <a:buNone/>
            </a:pPr>
            <a:endParaRPr lang="id-ID" b="1" dirty="0" smtClean="0">
              <a:effectLst>
                <a:outerShdw blurRad="38100" dist="38100" dir="2700000" algn="tl">
                  <a:srgbClr val="000000">
                    <a:alpha val="43137"/>
                  </a:srgbClr>
                </a:outerShdw>
              </a:effectLst>
              <a:latin typeface="Berlin Sans FB" pitchFamily="34" charset="0"/>
            </a:endParaRPr>
          </a:p>
          <a:p>
            <a:pPr algn="ctr">
              <a:buNone/>
            </a:pPr>
            <a:endParaRPr lang="id-ID" b="1" dirty="0" smtClean="0">
              <a:effectLst>
                <a:outerShdw blurRad="38100" dist="38100" dir="2700000" algn="tl">
                  <a:srgbClr val="000000">
                    <a:alpha val="43137"/>
                  </a:srgbClr>
                </a:outerShdw>
              </a:effectLst>
              <a:latin typeface="Berlin Sans FB" pitchFamily="34" charset="0"/>
            </a:endParaRPr>
          </a:p>
          <a:p>
            <a:pPr algn="ctr">
              <a:buNone/>
            </a:pPr>
            <a:r>
              <a:rPr lang="id-ID" sz="4400" b="1" dirty="0" smtClean="0">
                <a:effectLst>
                  <a:outerShdw blurRad="38100" dist="38100" dir="2700000" algn="tl">
                    <a:srgbClr val="000000">
                      <a:alpha val="43137"/>
                    </a:srgbClr>
                  </a:outerShdw>
                </a:effectLst>
                <a:latin typeface="Berlin Sans FB" pitchFamily="34" charset="0"/>
              </a:rPr>
              <a:t>FAKTOR </a:t>
            </a:r>
          </a:p>
          <a:p>
            <a:pPr algn="ctr">
              <a:buNone/>
            </a:pPr>
            <a:r>
              <a:rPr lang="id-ID" sz="4400" b="1" dirty="0" smtClean="0">
                <a:effectLst>
                  <a:outerShdw blurRad="38100" dist="38100" dir="2700000" algn="tl">
                    <a:srgbClr val="000000">
                      <a:alpha val="43137"/>
                    </a:srgbClr>
                  </a:outerShdw>
                </a:effectLst>
                <a:latin typeface="Berlin Sans FB" pitchFamily="34" charset="0"/>
              </a:rPr>
              <a:t>REVISI PRODUK</a:t>
            </a:r>
          </a:p>
          <a:p>
            <a:endParaRPr lang="id-ID" sz="4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1538" y="1285860"/>
            <a:ext cx="7498080" cy="4800600"/>
          </a:xfrm>
        </p:spPr>
        <p:txBody>
          <a:bodyPr>
            <a:normAutofit/>
          </a:bodyPr>
          <a:lstStyle/>
          <a:p>
            <a:pPr algn="just"/>
            <a:r>
              <a:rPr lang="id-ID" sz="2400" dirty="0" smtClean="0">
                <a:latin typeface="Berlin Sans FB" pitchFamily="34" charset="0"/>
              </a:rPr>
              <a:t>Menurut model McCall faktor kualitas perangkat lunak, kategori revisi produk terdiri dari tiga faktor. Faktor-faktor tersebut berhubungan dengan persyaratan yang mempengaruhi kelengkapan kegiatan pemeliharaan perangkat lunak :</a:t>
            </a:r>
          </a:p>
          <a:p>
            <a:pPr lvl="1"/>
            <a:r>
              <a:rPr lang="id-ID" sz="2400" dirty="0" smtClean="0">
                <a:latin typeface="Berlin Sans FB" pitchFamily="34" charset="0"/>
              </a:rPr>
              <a:t>Pemeliharaan secara korektif</a:t>
            </a:r>
          </a:p>
          <a:p>
            <a:pPr lvl="1"/>
            <a:r>
              <a:rPr lang="id-ID" sz="2400" dirty="0" smtClean="0">
                <a:latin typeface="Berlin Sans FB" pitchFamily="34" charset="0"/>
              </a:rPr>
              <a:t>Pemeliharaan secara adaptif</a:t>
            </a:r>
          </a:p>
          <a:p>
            <a:pPr lvl="1"/>
            <a:r>
              <a:rPr lang="id-ID" sz="2400" dirty="0" smtClean="0">
                <a:latin typeface="Berlin Sans FB" pitchFamily="34" charset="0"/>
              </a:rPr>
              <a:t>Pemeliharaan secara perfektif</a:t>
            </a:r>
          </a:p>
          <a:p>
            <a:pPr algn="just">
              <a:buNone/>
            </a:pPr>
            <a:endParaRPr lang="id-ID" sz="2400" dirty="0" smtClean="0">
              <a:latin typeface="Berlin Sans FB" pitchFamily="34" charset="0"/>
            </a:endParaRPr>
          </a:p>
        </p:txBody>
      </p:sp>
    </p:spTree>
  </p:cSld>
  <p:clrMapOvr>
    <a:masterClrMapping/>
  </p:clrMapOvr>
  <p:transition>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285728"/>
            <a:ext cx="7498080" cy="1143000"/>
          </a:xfrm>
        </p:spPr>
        <p:txBody>
          <a:bodyPr>
            <a:normAutofit/>
          </a:bodyPr>
          <a:lstStyle/>
          <a:p>
            <a:r>
              <a:rPr lang="id-ID" sz="3200" b="1" dirty="0" smtClean="0">
                <a:solidFill>
                  <a:schemeClr val="tx1"/>
                </a:solidFill>
              </a:rPr>
              <a:t>Maintanabilitas</a:t>
            </a:r>
            <a:endParaRPr lang="id-ID" sz="3200" b="1" dirty="0">
              <a:solidFill>
                <a:schemeClr val="tx1"/>
              </a:solidFill>
            </a:endParaRPr>
          </a:p>
        </p:txBody>
      </p:sp>
      <p:sp>
        <p:nvSpPr>
          <p:cNvPr id="3" name="Content Placeholder 2"/>
          <p:cNvSpPr>
            <a:spLocks noGrp="1"/>
          </p:cNvSpPr>
          <p:nvPr>
            <p:ph idx="1"/>
          </p:nvPr>
        </p:nvSpPr>
        <p:spPr>
          <a:xfrm>
            <a:off x="1142976" y="1500174"/>
            <a:ext cx="7498080" cy="4800600"/>
          </a:xfrm>
        </p:spPr>
        <p:txBody>
          <a:bodyPr/>
          <a:lstStyle/>
          <a:p>
            <a:pPr algn="just"/>
            <a:r>
              <a:rPr lang="id-ID" sz="2400" dirty="0" smtClean="0">
                <a:latin typeface="Berlin Sans FB" pitchFamily="34" charset="0"/>
              </a:rPr>
              <a:t>Menentukan upaya yang akan dibutuhkan oleh pengguna dan personil perawatan untuk mengindentifikasi alasan kegagalan perangkat lunak, untuk mengoreksi kegagalan dan untuk menverifikasi keberhasilan koreksi.</a:t>
            </a:r>
          </a:p>
          <a:p>
            <a:r>
              <a:rPr lang="id-ID" sz="2400" dirty="0" smtClean="0">
                <a:latin typeface="Berlin Sans FB" pitchFamily="34" charset="0"/>
              </a:rPr>
              <a:t>Contoh tipe persyaratan yang khas :</a:t>
            </a:r>
          </a:p>
          <a:p>
            <a:pPr lvl="1"/>
            <a:r>
              <a:rPr lang="id-ID" sz="2400" dirty="0" smtClean="0">
                <a:latin typeface="Berlin Sans FB" pitchFamily="34" charset="0"/>
              </a:rPr>
              <a:t>Ukuran sebuah modul perangkat lunak tidak akan melebihi 30 laporan.</a:t>
            </a:r>
          </a:p>
          <a:p>
            <a:pPr algn="just">
              <a:buNone/>
            </a:pPr>
            <a:endParaRPr lang="id-ID" sz="2400" dirty="0" smtClean="0">
              <a:latin typeface="Berlin Sans FB" pitchFamily="34" charset="0"/>
            </a:endParaRPr>
          </a:p>
          <a:p>
            <a:endParaRPr lang="id-ID"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285728"/>
            <a:ext cx="7498080" cy="1143000"/>
          </a:xfrm>
        </p:spPr>
        <p:txBody>
          <a:bodyPr>
            <a:normAutofit/>
          </a:bodyPr>
          <a:lstStyle/>
          <a:p>
            <a:r>
              <a:rPr lang="id-ID" sz="3200" b="1" dirty="0" smtClean="0">
                <a:solidFill>
                  <a:schemeClr val="tx1"/>
                </a:solidFill>
              </a:rPr>
              <a:t>Flexibilitas</a:t>
            </a:r>
            <a:endParaRPr lang="id-ID" sz="3200" b="1" dirty="0">
              <a:solidFill>
                <a:schemeClr val="tx1"/>
              </a:solidFill>
            </a:endParaRPr>
          </a:p>
        </p:txBody>
      </p:sp>
      <p:sp>
        <p:nvSpPr>
          <p:cNvPr id="3" name="Content Placeholder 2"/>
          <p:cNvSpPr>
            <a:spLocks noGrp="1"/>
          </p:cNvSpPr>
          <p:nvPr>
            <p:ph idx="1"/>
          </p:nvPr>
        </p:nvSpPr>
        <p:spPr>
          <a:xfrm>
            <a:off x="1071538" y="1500174"/>
            <a:ext cx="7498080" cy="5033978"/>
          </a:xfrm>
        </p:spPr>
        <p:txBody>
          <a:bodyPr>
            <a:noAutofit/>
          </a:bodyPr>
          <a:lstStyle/>
          <a:p>
            <a:pPr algn="just"/>
            <a:r>
              <a:rPr lang="id-ID" sz="2400" dirty="0" smtClean="0">
                <a:latin typeface="Berlin Sans FB" pitchFamily="34" charset="0"/>
              </a:rPr>
              <a:t>Kemampuan dan upaya yang diperlukan untuk mendukung kegiatan pemeliharan secara adaptif dicakup oleh persyaratan fleksibilitas. </a:t>
            </a:r>
          </a:p>
          <a:p>
            <a:pPr algn="just"/>
            <a:endParaRPr lang="id-ID" sz="2400" dirty="0" smtClean="0">
              <a:latin typeface="Berlin Sans FB" pitchFamily="34" charset="0"/>
            </a:endParaRPr>
          </a:p>
          <a:p>
            <a:pPr algn="just">
              <a:buNone/>
            </a:pPr>
            <a:r>
              <a:rPr lang="id-ID" sz="2400" dirty="0" smtClean="0">
                <a:latin typeface="Berlin Sans FB" pitchFamily="34" charset="0"/>
              </a:rPr>
              <a:t>	Contoh :</a:t>
            </a:r>
          </a:p>
          <a:p>
            <a:pPr algn="just">
              <a:buNone/>
            </a:pPr>
            <a:r>
              <a:rPr lang="id-ID" sz="2400" dirty="0" smtClean="0">
                <a:latin typeface="Berlin Sans FB" pitchFamily="34" charset="0"/>
              </a:rPr>
              <a:t>    TSS (teacher support software) berkaitan dengan dokumentasi prestasi murid, perhitungan nilai akhir, pencetakan dokumen , dll. Spesifikasi perangkat lunak yang termasuk fleksibilitas sebagai berikut :</a:t>
            </a:r>
          </a:p>
          <a:p>
            <a:pPr lvl="1" algn="just"/>
            <a:r>
              <a:rPr lang="id-ID" sz="2400" dirty="0" smtClean="0">
                <a:latin typeface="Berlin Sans FB" pitchFamily="34" charset="0"/>
              </a:rPr>
              <a:t>Perangkat lunak ini harus sesuai untuk guru-guru semua mata pelajaran dan semua tingkatan sekolah (SD,SMP,SMA).</a:t>
            </a:r>
          </a:p>
          <a:p>
            <a:pPr algn="just"/>
            <a:endParaRPr lang="id-ID" sz="2200" dirty="0">
              <a:latin typeface="Berlin Sans FB"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285728"/>
            <a:ext cx="7498080" cy="1143000"/>
          </a:xfrm>
        </p:spPr>
        <p:txBody>
          <a:bodyPr>
            <a:normAutofit/>
          </a:bodyPr>
          <a:lstStyle/>
          <a:p>
            <a:r>
              <a:rPr lang="id-ID" sz="3200" b="1" dirty="0" smtClean="0">
                <a:solidFill>
                  <a:schemeClr val="tx1"/>
                </a:solidFill>
              </a:rPr>
              <a:t>Testabilitas</a:t>
            </a:r>
            <a:endParaRPr lang="id-ID" sz="3200" dirty="0"/>
          </a:p>
        </p:txBody>
      </p:sp>
      <p:sp>
        <p:nvSpPr>
          <p:cNvPr id="3" name="Content Placeholder 2"/>
          <p:cNvSpPr>
            <a:spLocks noGrp="1"/>
          </p:cNvSpPr>
          <p:nvPr>
            <p:ph idx="1"/>
          </p:nvPr>
        </p:nvSpPr>
        <p:spPr>
          <a:xfrm>
            <a:off x="1214414" y="1571612"/>
            <a:ext cx="7498080" cy="4800600"/>
          </a:xfrm>
        </p:spPr>
        <p:txBody>
          <a:bodyPr>
            <a:normAutofit/>
          </a:bodyPr>
          <a:lstStyle/>
          <a:p>
            <a:pPr algn="just"/>
            <a:r>
              <a:rPr lang="id-ID" sz="2400" dirty="0" smtClean="0">
                <a:latin typeface="Berlin Sans FB" pitchFamily="34" charset="0"/>
              </a:rPr>
              <a:t>Persyaratan testabilitas berhubungan dengan pengujian sistem informasi beserta dengan operasinya. </a:t>
            </a:r>
          </a:p>
          <a:p>
            <a:pPr algn="just"/>
            <a:r>
              <a:rPr lang="id-ID" sz="2400" dirty="0" smtClean="0">
                <a:latin typeface="Berlin Sans FB" pitchFamily="34" charset="0"/>
              </a:rPr>
              <a:t>Pengetesan terkait dengan fitur-fitur khusus pada program-program yang membantu, misalnya dengan memberikan hasil antara standar dan file log.</a:t>
            </a:r>
            <a:endParaRPr lang="id-ID" sz="2400" dirty="0">
              <a:latin typeface="Berlin Sans FB"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7290" y="785794"/>
            <a:ext cx="7498080" cy="4800600"/>
          </a:xfrm>
        </p:spPr>
        <p:txBody>
          <a:bodyPr>
            <a:normAutofit/>
          </a:bodyPr>
          <a:lstStyle/>
          <a:p>
            <a:pPr algn="ctr">
              <a:buNone/>
            </a:pPr>
            <a:endParaRPr lang="id-ID" sz="4400" b="1" dirty="0" smtClean="0">
              <a:effectLst>
                <a:outerShdw blurRad="38100" dist="38100" dir="2700000" algn="tl">
                  <a:srgbClr val="000000">
                    <a:alpha val="43137"/>
                  </a:srgbClr>
                </a:outerShdw>
              </a:effectLst>
              <a:latin typeface="Berlin Sans FB" pitchFamily="34" charset="0"/>
            </a:endParaRPr>
          </a:p>
          <a:p>
            <a:pPr algn="ctr">
              <a:buNone/>
            </a:pPr>
            <a:endParaRPr lang="id-ID" sz="4400" b="1" dirty="0" smtClean="0">
              <a:effectLst>
                <a:outerShdw blurRad="38100" dist="38100" dir="2700000" algn="tl">
                  <a:srgbClr val="000000">
                    <a:alpha val="43137"/>
                  </a:srgbClr>
                </a:outerShdw>
              </a:effectLst>
              <a:latin typeface="Berlin Sans FB" pitchFamily="34" charset="0"/>
            </a:endParaRPr>
          </a:p>
          <a:p>
            <a:pPr algn="ctr">
              <a:buNone/>
            </a:pPr>
            <a:r>
              <a:rPr lang="id-ID" sz="4400" b="1" dirty="0" smtClean="0">
                <a:effectLst>
                  <a:outerShdw blurRad="38100" dist="38100" dir="2700000" algn="tl">
                    <a:srgbClr val="000000">
                      <a:alpha val="43137"/>
                    </a:srgbClr>
                  </a:outerShdw>
                </a:effectLst>
                <a:latin typeface="Berlin Sans FB" pitchFamily="34" charset="0"/>
              </a:rPr>
              <a:t>FAKTOR </a:t>
            </a:r>
          </a:p>
          <a:p>
            <a:pPr algn="ctr">
              <a:buNone/>
            </a:pPr>
            <a:r>
              <a:rPr lang="id-ID" sz="4400" b="1" dirty="0" smtClean="0">
                <a:effectLst>
                  <a:outerShdw blurRad="38100" dist="38100" dir="2700000" algn="tl">
                    <a:srgbClr val="000000">
                      <a:alpha val="43137"/>
                    </a:srgbClr>
                  </a:outerShdw>
                </a:effectLst>
                <a:latin typeface="Berlin Sans FB" pitchFamily="34" charset="0"/>
              </a:rPr>
              <a:t>TRANSISI PRODUK</a:t>
            </a:r>
          </a:p>
          <a:p>
            <a:endParaRPr lang="id-ID" sz="4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8662" y="1357298"/>
            <a:ext cx="7498080" cy="4800600"/>
          </a:xfrm>
        </p:spPr>
        <p:txBody>
          <a:bodyPr>
            <a:normAutofit/>
          </a:bodyPr>
          <a:lstStyle/>
          <a:p>
            <a:pPr algn="just"/>
            <a:r>
              <a:rPr lang="id-ID" sz="2400" dirty="0" smtClean="0">
                <a:latin typeface="Berlin Sans FB" pitchFamily="34" charset="0"/>
              </a:rPr>
              <a:t>Dokumen persyaratan merupakan salah satu elemen yang sangat penting untuk mencapai suatu kualitas perangkat lunak.</a:t>
            </a:r>
          </a:p>
          <a:p>
            <a:pPr algn="just"/>
            <a:r>
              <a:rPr lang="id-ID" sz="2400" dirty="0" smtClean="0">
                <a:latin typeface="Berlin Sans FB" pitchFamily="34" charset="0"/>
              </a:rPr>
              <a:t>Pada bab ini,  diberikan tinjauan dari spektrum yang luas dari aspek penggunaan perangkat lunak yang mungkin dioperasikan di seluruh siklus  hidup dari sistem perangkat lunak </a:t>
            </a:r>
            <a:endParaRPr lang="id-ID" sz="2400" dirty="0">
              <a:latin typeface="Berlin Sans FB"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357166"/>
            <a:ext cx="7498080" cy="1143000"/>
          </a:xfrm>
        </p:spPr>
        <p:txBody>
          <a:bodyPr>
            <a:normAutofit/>
          </a:bodyPr>
          <a:lstStyle/>
          <a:p>
            <a:r>
              <a:rPr lang="id-ID" sz="3200" b="1" dirty="0" smtClean="0">
                <a:solidFill>
                  <a:schemeClr val="tx1"/>
                </a:solidFill>
              </a:rPr>
              <a:t>Portabilitas</a:t>
            </a:r>
            <a:endParaRPr lang="id-ID" sz="3200" dirty="0"/>
          </a:p>
        </p:txBody>
      </p:sp>
      <p:sp>
        <p:nvSpPr>
          <p:cNvPr id="3" name="Content Placeholder 2"/>
          <p:cNvSpPr>
            <a:spLocks noGrp="1"/>
          </p:cNvSpPr>
          <p:nvPr>
            <p:ph idx="1"/>
          </p:nvPr>
        </p:nvSpPr>
        <p:spPr>
          <a:xfrm>
            <a:off x="1214414" y="1643050"/>
            <a:ext cx="7498080" cy="3910026"/>
          </a:xfrm>
        </p:spPr>
        <p:txBody>
          <a:bodyPr/>
          <a:lstStyle/>
          <a:p>
            <a:r>
              <a:rPr lang="id-ID" sz="2400" dirty="0" smtClean="0">
                <a:latin typeface="Berlin Sans FB" pitchFamily="34" charset="0"/>
              </a:rPr>
              <a:t>Persyaratan portabilitas cenderung adaptasi dari sistem perangkat lunak untuk lingkungan lain yang terdiri dari hardware yang berbeda, sistem operasi berbeda , dan sebagainya.</a:t>
            </a:r>
          </a:p>
          <a:p>
            <a:endParaRPr lang="id-ID" dirty="0"/>
          </a:p>
        </p:txBody>
      </p:sp>
    </p:spTree>
  </p:cSld>
  <p:clrMapOvr>
    <a:masterClrMapping/>
  </p:clrMapOvr>
  <p:transition>
    <p:wipe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285728"/>
            <a:ext cx="7498080" cy="1143000"/>
          </a:xfrm>
        </p:spPr>
        <p:txBody>
          <a:bodyPr>
            <a:normAutofit/>
          </a:bodyPr>
          <a:lstStyle/>
          <a:p>
            <a:r>
              <a:rPr lang="id-ID" sz="3200" b="1" dirty="0" smtClean="0">
                <a:solidFill>
                  <a:schemeClr val="tx1"/>
                </a:solidFill>
              </a:rPr>
              <a:t>Reusabilitas</a:t>
            </a:r>
            <a:endParaRPr lang="id-ID" sz="3200" b="1" dirty="0">
              <a:solidFill>
                <a:schemeClr val="tx1"/>
              </a:solidFill>
            </a:endParaRPr>
          </a:p>
        </p:txBody>
      </p:sp>
      <p:sp>
        <p:nvSpPr>
          <p:cNvPr id="3" name="Content Placeholder 2"/>
          <p:cNvSpPr>
            <a:spLocks noGrp="1"/>
          </p:cNvSpPr>
          <p:nvPr>
            <p:ph idx="1"/>
          </p:nvPr>
        </p:nvSpPr>
        <p:spPr>
          <a:xfrm>
            <a:off x="1142976" y="1714488"/>
            <a:ext cx="7498080" cy="4229120"/>
          </a:xfrm>
        </p:spPr>
        <p:txBody>
          <a:bodyPr>
            <a:normAutofit/>
          </a:bodyPr>
          <a:lstStyle/>
          <a:p>
            <a:r>
              <a:rPr lang="id-ID" sz="2400" dirty="0" smtClean="0">
                <a:latin typeface="Berlin Sans FB" pitchFamily="34" charset="0"/>
              </a:rPr>
              <a:t>Persyaratan reusabilitas berhubungan dengan penggunaan perangkat lunak modul awalnya dirancang untuk satu proyek yang saat ini sedang dikembangkan.</a:t>
            </a:r>
            <a:endParaRPr lang="id-ID" sz="2400" dirty="0">
              <a:latin typeface="Berlin Sans FB" pitchFamily="34" charset="0"/>
            </a:endParaRPr>
          </a:p>
        </p:txBody>
      </p:sp>
    </p:spTree>
  </p:cSld>
  <p:clrMapOvr>
    <a:masterClrMapping/>
  </p:clrMapOvr>
  <p:transition>
    <p:wipe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357166"/>
            <a:ext cx="7498080" cy="1143000"/>
          </a:xfrm>
        </p:spPr>
        <p:txBody>
          <a:bodyPr>
            <a:normAutofit/>
          </a:bodyPr>
          <a:lstStyle/>
          <a:p>
            <a:r>
              <a:rPr lang="id-ID" sz="3200" b="1" dirty="0" smtClean="0">
                <a:solidFill>
                  <a:schemeClr val="tx1"/>
                </a:solidFill>
              </a:rPr>
              <a:t>Interoperabilitas</a:t>
            </a:r>
            <a:endParaRPr lang="id-ID" sz="3200" dirty="0"/>
          </a:p>
        </p:txBody>
      </p:sp>
      <p:sp>
        <p:nvSpPr>
          <p:cNvPr id="3" name="Content Placeholder 2"/>
          <p:cNvSpPr>
            <a:spLocks noGrp="1"/>
          </p:cNvSpPr>
          <p:nvPr>
            <p:ph idx="1"/>
          </p:nvPr>
        </p:nvSpPr>
        <p:spPr>
          <a:xfrm>
            <a:off x="1142976" y="1643050"/>
            <a:ext cx="7498080" cy="3267084"/>
          </a:xfrm>
        </p:spPr>
        <p:txBody>
          <a:bodyPr/>
          <a:lstStyle/>
          <a:p>
            <a:r>
              <a:rPr lang="id-ID" sz="2400" dirty="0" smtClean="0">
                <a:latin typeface="Berlin Sans FB" pitchFamily="34" charset="0"/>
              </a:rPr>
              <a:t>Persyaratan interopabilitas fokus pada pembuatan interface dengan sistem perangkat lunak lain atau dengan firmware peralatan lainnya.</a:t>
            </a:r>
          </a:p>
          <a:p>
            <a:endParaRPr lang="id-ID" dirty="0"/>
          </a:p>
        </p:txBody>
      </p:sp>
    </p:spTree>
  </p:cSld>
  <p:clrMapOvr>
    <a:masterClrMapping/>
  </p:clrMapOvr>
  <p:transition>
    <p:wipe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714356"/>
            <a:ext cx="7498080" cy="1143000"/>
          </a:xfrm>
        </p:spPr>
        <p:txBody>
          <a:bodyPr>
            <a:normAutofit fontScale="90000"/>
          </a:bodyPr>
          <a:lstStyle/>
          <a:p>
            <a:pPr lvl="0"/>
            <a:r>
              <a:rPr lang="id-ID" sz="3600" b="1" dirty="0" smtClean="0">
                <a:solidFill>
                  <a:schemeClr val="tx1"/>
                </a:solidFill>
              </a:rPr>
              <a:t>Alternative models of software quality factors</a:t>
            </a:r>
            <a:r>
              <a:rPr lang="id-ID" dirty="0" smtClean="0"/>
              <a:t/>
            </a:r>
            <a:br>
              <a:rPr lang="id-ID" dirty="0" smtClean="0"/>
            </a:br>
            <a:endParaRPr lang="id-ID" dirty="0"/>
          </a:p>
        </p:txBody>
      </p:sp>
      <p:sp>
        <p:nvSpPr>
          <p:cNvPr id="3" name="Content Placeholder 2"/>
          <p:cNvSpPr>
            <a:spLocks noGrp="1"/>
          </p:cNvSpPr>
          <p:nvPr>
            <p:ph idx="1"/>
          </p:nvPr>
        </p:nvSpPr>
        <p:spPr>
          <a:xfrm>
            <a:off x="1071538" y="1857364"/>
            <a:ext cx="7498080" cy="4800600"/>
          </a:xfrm>
        </p:spPr>
        <p:txBody>
          <a:bodyPr/>
          <a:lstStyle/>
          <a:p>
            <a:pPr marL="90488" indent="-7938">
              <a:buNone/>
            </a:pPr>
            <a:r>
              <a:rPr lang="id-ID" sz="2400" dirty="0" smtClean="0">
                <a:latin typeface="Berlin Sans FB" pitchFamily="34" charset="0"/>
              </a:rPr>
              <a:t>Dua faktor model, muncul pada 1980-an dianggap sebagai alternatif untuk  classic factor model McCal l(1977):</a:t>
            </a:r>
          </a:p>
          <a:p>
            <a:pPr lvl="0"/>
            <a:r>
              <a:rPr lang="id-ID" sz="2400" dirty="0" smtClean="0">
                <a:latin typeface="Berlin Sans FB" pitchFamily="34" charset="0"/>
              </a:rPr>
              <a:t>The evans and marciniak factor model (Evans dan Marciniak, 1987) </a:t>
            </a:r>
          </a:p>
          <a:p>
            <a:pPr lvl="0"/>
            <a:r>
              <a:rPr lang="id-ID" sz="2400" dirty="0" smtClean="0">
                <a:latin typeface="Berlin Sans FB" pitchFamily="34" charset="0"/>
              </a:rPr>
              <a:t>The deutsch and  Willis factor model (Deutsch dan Willis, 1988) </a:t>
            </a:r>
          </a:p>
          <a:p>
            <a:endParaRPr lang="id-ID"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642918"/>
            <a:ext cx="7498080" cy="1143000"/>
          </a:xfrm>
        </p:spPr>
        <p:txBody>
          <a:bodyPr>
            <a:normAutofit fontScale="90000"/>
          </a:bodyPr>
          <a:lstStyle/>
          <a:p>
            <a:r>
              <a:rPr lang="id-ID" sz="3600" b="1" dirty="0" smtClean="0">
                <a:solidFill>
                  <a:schemeClr val="tx1"/>
                </a:solidFill>
              </a:rPr>
              <a:t>Perbandingan model alternatif (formal)</a:t>
            </a:r>
            <a:r>
              <a:rPr lang="id-ID" dirty="0" smtClean="0">
                <a:solidFill>
                  <a:schemeClr val="tx1"/>
                </a:solidFill>
              </a:rPr>
              <a:t/>
            </a:r>
            <a:br>
              <a:rPr lang="id-ID" dirty="0" smtClean="0">
                <a:solidFill>
                  <a:schemeClr val="tx1"/>
                </a:solidFill>
              </a:rPr>
            </a:br>
            <a:endParaRPr lang="id-ID" dirty="0">
              <a:solidFill>
                <a:schemeClr val="tx1"/>
              </a:solidFill>
            </a:endParaRPr>
          </a:p>
        </p:txBody>
      </p:sp>
      <p:sp>
        <p:nvSpPr>
          <p:cNvPr id="3" name="Content Placeholder 2"/>
          <p:cNvSpPr>
            <a:spLocks noGrp="1"/>
          </p:cNvSpPr>
          <p:nvPr>
            <p:ph idx="1"/>
          </p:nvPr>
        </p:nvSpPr>
        <p:spPr>
          <a:xfrm>
            <a:off x="1142976" y="1857364"/>
            <a:ext cx="7498080" cy="4800600"/>
          </a:xfrm>
        </p:spPr>
        <p:txBody>
          <a:bodyPr>
            <a:normAutofit/>
          </a:bodyPr>
          <a:lstStyle/>
          <a:p>
            <a:pPr lvl="0"/>
            <a:r>
              <a:rPr lang="id-ID" sz="2400" dirty="0" smtClean="0">
                <a:latin typeface="Berlin Sans FB" pitchFamily="34" charset="0"/>
              </a:rPr>
              <a:t>Kedua model alternatif mengecualikan satu dari 11 McCall's faktor, yaitu faktor testability</a:t>
            </a:r>
          </a:p>
          <a:p>
            <a:pPr lvl="0"/>
            <a:r>
              <a:rPr lang="id-ID" sz="2400" dirty="0" smtClean="0">
                <a:latin typeface="Berlin Sans FB" pitchFamily="34" charset="0"/>
              </a:rPr>
              <a:t>The Evans and Marciniak faktor model  terdiri dari 12 faktor yang diklasifikasikan ke dalam tiga kategori.</a:t>
            </a:r>
          </a:p>
          <a:p>
            <a:pPr lvl="0"/>
            <a:r>
              <a:rPr lang="id-ID" sz="2400" dirty="0" smtClean="0">
                <a:latin typeface="Berlin Sans FB" pitchFamily="34" charset="0"/>
              </a:rPr>
              <a:t>The Deutsch and Willis factor model terdiri dari 15 faktor yang diklasifikasikan ke dalam empat kategori. </a:t>
            </a:r>
          </a:p>
          <a:p>
            <a:endParaRPr lang="id-ID"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85728"/>
            <a:ext cx="7498080" cy="1143000"/>
          </a:xfrm>
        </p:spPr>
        <p:txBody>
          <a:bodyPr>
            <a:normAutofit/>
          </a:bodyPr>
          <a:lstStyle/>
          <a:p>
            <a:r>
              <a:rPr lang="id-ID" sz="3200" b="1" dirty="0" smtClean="0">
                <a:solidFill>
                  <a:schemeClr val="tx1"/>
                </a:solidFill>
              </a:rPr>
              <a:t>Perbandingan McCall’s factor model dan Alternative models</a:t>
            </a:r>
            <a:endParaRPr lang="id-ID" sz="3200" b="1" dirty="0">
              <a:solidFill>
                <a:schemeClr val="tx1"/>
              </a:solidFill>
            </a:endParaRPr>
          </a:p>
        </p:txBody>
      </p:sp>
      <p:pic>
        <p:nvPicPr>
          <p:cNvPr id="1026" name="Picture 9"/>
          <p:cNvPicPr>
            <a:picLocks noChangeAspect="1" noChangeArrowheads="1"/>
          </p:cNvPicPr>
          <p:nvPr/>
        </p:nvPicPr>
        <p:blipFill>
          <a:blip r:embed="rId2"/>
          <a:srcRect/>
          <a:stretch>
            <a:fillRect/>
          </a:stretch>
        </p:blipFill>
        <p:spPr bwMode="auto">
          <a:xfrm>
            <a:off x="1000100" y="1643050"/>
            <a:ext cx="7786742" cy="476396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76" y="428604"/>
            <a:ext cx="7498080" cy="1143000"/>
          </a:xfrm>
        </p:spPr>
        <p:txBody>
          <a:bodyPr>
            <a:normAutofit/>
          </a:bodyPr>
          <a:lstStyle/>
          <a:p>
            <a:r>
              <a:rPr lang="id-ID" sz="3200" b="1" dirty="0" smtClean="0">
                <a:solidFill>
                  <a:schemeClr val="tx1"/>
                </a:solidFill>
              </a:rPr>
              <a:t>Faktor baru yang disarankan oleh model faktor alternatif</a:t>
            </a:r>
            <a:endParaRPr lang="id-ID" sz="3200" b="1" dirty="0">
              <a:solidFill>
                <a:schemeClr val="tx1"/>
              </a:solidFill>
            </a:endParaRPr>
          </a:p>
        </p:txBody>
      </p:sp>
      <p:sp>
        <p:nvSpPr>
          <p:cNvPr id="3" name="Content Placeholder 2"/>
          <p:cNvSpPr>
            <a:spLocks noGrp="1"/>
          </p:cNvSpPr>
          <p:nvPr>
            <p:ph idx="1"/>
          </p:nvPr>
        </p:nvSpPr>
        <p:spPr>
          <a:xfrm>
            <a:off x="1071538" y="2057400"/>
            <a:ext cx="7498080" cy="4800600"/>
          </a:xfrm>
        </p:spPr>
        <p:txBody>
          <a:bodyPr/>
          <a:lstStyle/>
          <a:p>
            <a:pPr lvl="0">
              <a:buNone/>
            </a:pPr>
            <a:r>
              <a:rPr lang="id-ID" sz="2400" dirty="0" smtClean="0">
                <a:latin typeface="Berlin Sans FB" pitchFamily="34" charset="0"/>
              </a:rPr>
              <a:t>1. Verifiability(oleh kedua model)</a:t>
            </a:r>
          </a:p>
          <a:p>
            <a:pPr lvl="0">
              <a:buNone/>
            </a:pPr>
            <a:r>
              <a:rPr lang="id-ID" sz="2400" dirty="0" smtClean="0">
                <a:latin typeface="Berlin Sans FB" pitchFamily="34" charset="0"/>
              </a:rPr>
              <a:t>2. Expandability (oleh kedua model)</a:t>
            </a:r>
          </a:p>
          <a:p>
            <a:pPr lvl="0">
              <a:buNone/>
            </a:pPr>
            <a:r>
              <a:rPr lang="id-ID" sz="2400" dirty="0" smtClean="0">
                <a:latin typeface="Berlin Sans FB" pitchFamily="34" charset="0"/>
              </a:rPr>
              <a:t>3. Safety (oleh Deutsch dan Willis)</a:t>
            </a:r>
          </a:p>
          <a:p>
            <a:pPr lvl="0">
              <a:buNone/>
            </a:pPr>
            <a:r>
              <a:rPr lang="id-ID" sz="2400" dirty="0" smtClean="0">
                <a:latin typeface="Berlin Sans FB" pitchFamily="34" charset="0"/>
              </a:rPr>
              <a:t>4. Manageability(oleh Deutsch dan Willis)</a:t>
            </a:r>
          </a:p>
          <a:p>
            <a:pPr lvl="0">
              <a:buNone/>
            </a:pPr>
            <a:r>
              <a:rPr lang="id-ID" sz="2400" dirty="0" smtClean="0">
                <a:latin typeface="Berlin Sans FB" pitchFamily="34" charset="0"/>
              </a:rPr>
              <a:t>5. Survivability (oleh Deutsch dan Willis)</a:t>
            </a:r>
          </a:p>
          <a:p>
            <a:pPr>
              <a:buNone/>
            </a:pPr>
            <a:endParaRPr lang="id-ID"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357166"/>
            <a:ext cx="7498080" cy="1143000"/>
          </a:xfrm>
        </p:spPr>
        <p:txBody>
          <a:bodyPr>
            <a:normAutofit/>
          </a:bodyPr>
          <a:lstStyle/>
          <a:p>
            <a:r>
              <a:rPr lang="id-ID" sz="3200" b="1" dirty="0" smtClean="0"/>
              <a:t>Verifiability</a:t>
            </a:r>
            <a:endParaRPr lang="id-ID" sz="3200" b="1" dirty="0"/>
          </a:p>
        </p:txBody>
      </p:sp>
      <p:sp>
        <p:nvSpPr>
          <p:cNvPr id="3" name="Content Placeholder 2"/>
          <p:cNvSpPr>
            <a:spLocks noGrp="1"/>
          </p:cNvSpPr>
          <p:nvPr>
            <p:ph idx="1"/>
          </p:nvPr>
        </p:nvSpPr>
        <p:spPr>
          <a:xfrm>
            <a:off x="1000100" y="1571612"/>
            <a:ext cx="7498080" cy="4800600"/>
          </a:xfrm>
        </p:spPr>
        <p:txBody>
          <a:bodyPr/>
          <a:lstStyle/>
          <a:p>
            <a:pPr marL="179388" indent="-96838">
              <a:buNone/>
              <a:tabLst>
                <a:tab pos="179388" algn="l"/>
              </a:tabLst>
            </a:pPr>
            <a:r>
              <a:rPr lang="id-ID" dirty="0" smtClean="0"/>
              <a:t> </a:t>
            </a:r>
            <a:r>
              <a:rPr lang="id-ID" sz="2400" dirty="0" smtClean="0">
                <a:latin typeface="Berlin Sans FB" pitchFamily="34" charset="0"/>
              </a:rPr>
              <a:t>Mendefinisikan fitur desain dan pemrograman yang memungkinkan verifikasi efisien dari desain dan pemrograman. Sebagian besar persyaratan veriability seperti  modularity, simplicity, dan adherence terhadap pedoman dokumentasi dan pemrograman. </a:t>
            </a:r>
          </a:p>
          <a:p>
            <a:endParaRPr lang="id-ID"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76" y="428604"/>
            <a:ext cx="7498080" cy="1143000"/>
          </a:xfrm>
        </p:spPr>
        <p:txBody>
          <a:bodyPr/>
          <a:lstStyle/>
          <a:p>
            <a:r>
              <a:rPr lang="id-ID" sz="3200" b="1" dirty="0" smtClean="0"/>
              <a:t>Expandability</a:t>
            </a:r>
            <a:r>
              <a:rPr lang="id-ID" dirty="0" smtClean="0"/>
              <a:t> </a:t>
            </a:r>
            <a:endParaRPr lang="id-ID" dirty="0"/>
          </a:p>
        </p:txBody>
      </p:sp>
      <p:sp>
        <p:nvSpPr>
          <p:cNvPr id="3" name="Content Placeholder 2"/>
          <p:cNvSpPr>
            <a:spLocks noGrp="1"/>
          </p:cNvSpPr>
          <p:nvPr>
            <p:ph idx="1"/>
          </p:nvPr>
        </p:nvSpPr>
        <p:spPr>
          <a:xfrm>
            <a:off x="1142976" y="1714488"/>
            <a:ext cx="7498080" cy="4800600"/>
          </a:xfrm>
        </p:spPr>
        <p:txBody>
          <a:bodyPr>
            <a:normAutofit/>
          </a:bodyPr>
          <a:lstStyle/>
          <a:p>
            <a:pPr marL="90488" indent="-7938">
              <a:buNone/>
            </a:pPr>
            <a:r>
              <a:rPr lang="id-ID" sz="2400" dirty="0" smtClean="0">
                <a:latin typeface="Berlin Sans FB" pitchFamily="34" charset="0"/>
              </a:rPr>
              <a:t>Mengacu pada upaya kedepan yang akan dibutuhkan untuk melayani populasi yang lebih besar, meningkatkan pelayanan, atau menambah aplikasi baru dalam rangka meningkatkan kegunaan. Sebagian besar persyaratan ini mencakup  faktor flexibility McCall's. </a:t>
            </a:r>
            <a:endParaRPr lang="id-ID" sz="2400" dirty="0">
              <a:latin typeface="Berlin Sans FB"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357166"/>
            <a:ext cx="7498080" cy="1143000"/>
          </a:xfrm>
        </p:spPr>
        <p:txBody>
          <a:bodyPr>
            <a:normAutofit/>
          </a:bodyPr>
          <a:lstStyle/>
          <a:p>
            <a:r>
              <a:rPr lang="id-ID" sz="3200" b="1" dirty="0" smtClean="0"/>
              <a:t>Safety</a:t>
            </a:r>
            <a:endParaRPr lang="id-ID" sz="3200" b="1" dirty="0"/>
          </a:p>
        </p:txBody>
      </p:sp>
      <p:sp>
        <p:nvSpPr>
          <p:cNvPr id="3" name="Content Placeholder 2"/>
          <p:cNvSpPr>
            <a:spLocks noGrp="1"/>
          </p:cNvSpPr>
          <p:nvPr>
            <p:ph idx="1"/>
          </p:nvPr>
        </p:nvSpPr>
        <p:spPr>
          <a:xfrm>
            <a:off x="1142976" y="1500174"/>
            <a:ext cx="7498080" cy="4800600"/>
          </a:xfrm>
        </p:spPr>
        <p:txBody>
          <a:bodyPr>
            <a:normAutofit/>
          </a:bodyPr>
          <a:lstStyle/>
          <a:p>
            <a:pPr marL="90488" indent="-7938">
              <a:buNone/>
            </a:pPr>
            <a:r>
              <a:rPr lang="id-ID" sz="2400" dirty="0" smtClean="0">
                <a:latin typeface="Berlin Sans FB" pitchFamily="34" charset="0"/>
              </a:rPr>
              <a:t>Safety dimaksudkan untuk menghilangkan kondisi berbahaya bagi operator peralatan sebagai akibat dari kesalahan dalam proses software kontrol. </a:t>
            </a:r>
            <a:endParaRPr lang="id-ID" sz="2400" dirty="0">
              <a:latin typeface="Berlin Sans FB"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357166"/>
            <a:ext cx="7498080" cy="1143000"/>
          </a:xfrm>
        </p:spPr>
        <p:txBody>
          <a:bodyPr>
            <a:normAutofit/>
          </a:bodyPr>
          <a:lstStyle/>
          <a:p>
            <a:r>
              <a:rPr lang="id-ID" sz="3200" b="1" dirty="0" smtClean="0">
                <a:solidFill>
                  <a:schemeClr val="tx1"/>
                </a:solidFill>
              </a:rPr>
              <a:t>Kebutuhan akan persyaratan kualitas perangkat lunak yang komprehensif</a:t>
            </a:r>
            <a:endParaRPr lang="id-ID" sz="3200" b="1" dirty="0">
              <a:solidFill>
                <a:schemeClr val="tx1"/>
              </a:solidFill>
            </a:endParaRPr>
          </a:p>
        </p:txBody>
      </p:sp>
      <p:sp>
        <p:nvSpPr>
          <p:cNvPr id="3" name="Content Placeholder 2"/>
          <p:cNvSpPr>
            <a:spLocks noGrp="1"/>
          </p:cNvSpPr>
          <p:nvPr>
            <p:ph idx="1"/>
          </p:nvPr>
        </p:nvSpPr>
        <p:spPr>
          <a:xfrm>
            <a:off x="1000100" y="1571612"/>
            <a:ext cx="7498080" cy="4800600"/>
          </a:xfrm>
        </p:spPr>
        <p:txBody>
          <a:bodyPr>
            <a:normAutofit/>
          </a:bodyPr>
          <a:lstStyle/>
          <a:p>
            <a:pPr algn="just">
              <a:buNone/>
            </a:pPr>
            <a:r>
              <a:rPr lang="id-ID" sz="2400" dirty="0" smtClean="0">
                <a:latin typeface="Berlin Sans FB" pitchFamily="34" charset="0"/>
              </a:rPr>
              <a:t>Ada beberapa karakteristik umum :</a:t>
            </a:r>
          </a:p>
          <a:p>
            <a:pPr algn="just"/>
            <a:r>
              <a:rPr lang="id-ID" sz="2400" dirty="0" smtClean="0">
                <a:latin typeface="Berlin Sans FB" pitchFamily="34" charset="0"/>
              </a:rPr>
              <a:t>Semua persyaratan perangkat lunak memuaskan memenuhi perhitungan yang tepat.</a:t>
            </a:r>
          </a:p>
          <a:p>
            <a:pPr algn="just"/>
            <a:r>
              <a:rPr lang="id-ID" sz="2400" dirty="0" smtClean="0">
                <a:latin typeface="Berlin Sans FB" pitchFamily="34" charset="0"/>
              </a:rPr>
              <a:t>Semua proyek perangkat lunak mengalami kinerja buruk  didaerah penting seperti pemeliharaan, kehandalan, penggunaan kembali perangkat lunak, ata pelatihan.</a:t>
            </a:r>
          </a:p>
          <a:p>
            <a:pPr algn="just"/>
            <a:r>
              <a:rPr lang="id-ID" sz="2400" dirty="0" smtClean="0">
                <a:latin typeface="Berlin Sans FB" pitchFamily="34" charset="0"/>
              </a:rPr>
              <a:t>Penyebab kinerja buruk dari proyek perangkat lunak yang dikembangkan di area ini adalah kurangnya persyaratan yang telah ditetapkan untuk menutupi aspek-aspek penting dari perangkat lunak yang fungsional.</a:t>
            </a:r>
          </a:p>
          <a:p>
            <a:pPr algn="just"/>
            <a:endParaRPr lang="id-ID" sz="24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357166"/>
            <a:ext cx="7498080" cy="1143000"/>
          </a:xfrm>
        </p:spPr>
        <p:txBody>
          <a:bodyPr>
            <a:normAutofit/>
          </a:bodyPr>
          <a:lstStyle/>
          <a:p>
            <a:r>
              <a:rPr lang="id-ID" sz="3200" b="1" dirty="0" smtClean="0"/>
              <a:t>Manageability</a:t>
            </a:r>
            <a:endParaRPr lang="id-ID" sz="3200" b="1" dirty="0"/>
          </a:p>
        </p:txBody>
      </p:sp>
      <p:sp>
        <p:nvSpPr>
          <p:cNvPr id="3" name="Content Placeholder 2"/>
          <p:cNvSpPr>
            <a:spLocks noGrp="1"/>
          </p:cNvSpPr>
          <p:nvPr>
            <p:ph idx="1"/>
          </p:nvPr>
        </p:nvSpPr>
        <p:spPr>
          <a:xfrm>
            <a:off x="1071538" y="1571612"/>
            <a:ext cx="7498080" cy="4800600"/>
          </a:xfrm>
        </p:spPr>
        <p:txBody>
          <a:bodyPr/>
          <a:lstStyle/>
          <a:p>
            <a:pPr marL="179388" indent="-96838">
              <a:buNone/>
            </a:pPr>
            <a:r>
              <a:rPr lang="id-ID" dirty="0" smtClean="0"/>
              <a:t> </a:t>
            </a:r>
            <a:r>
              <a:rPr lang="id-ID" sz="2400" dirty="0" smtClean="0">
                <a:latin typeface="Berlin Sans FB" pitchFamily="34" charset="0"/>
              </a:rPr>
              <a:t>Mengacu pada perangkat administrasi yang mendukung modifikasi perangkat lunak selama pengembangan perangkat lunak dan periode pemeliharaan, seperti konfigurasi manajemen, perubahan prosedur perangkat lunak, dan sejenisnya. </a:t>
            </a:r>
            <a:endParaRPr lang="id-ID" sz="2400" dirty="0">
              <a:latin typeface="Berlin Sans FB"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285728"/>
            <a:ext cx="7498080" cy="1143000"/>
          </a:xfrm>
        </p:spPr>
        <p:txBody>
          <a:bodyPr>
            <a:normAutofit/>
          </a:bodyPr>
          <a:lstStyle/>
          <a:p>
            <a:r>
              <a:rPr lang="id-ID" sz="3200" b="1" dirty="0" smtClean="0"/>
              <a:t>Survivability</a:t>
            </a:r>
            <a:endParaRPr lang="id-ID" sz="3200" b="1" dirty="0"/>
          </a:p>
        </p:txBody>
      </p:sp>
      <p:sp>
        <p:nvSpPr>
          <p:cNvPr id="3" name="Content Placeholder 2"/>
          <p:cNvSpPr>
            <a:spLocks noGrp="1"/>
          </p:cNvSpPr>
          <p:nvPr>
            <p:ph idx="1"/>
          </p:nvPr>
        </p:nvSpPr>
        <p:spPr>
          <a:xfrm>
            <a:off x="928662" y="1500174"/>
            <a:ext cx="7498080" cy="4800600"/>
          </a:xfrm>
        </p:spPr>
        <p:txBody>
          <a:bodyPr/>
          <a:lstStyle/>
          <a:p>
            <a:pPr>
              <a:buNone/>
            </a:pPr>
            <a:r>
              <a:rPr lang="id-ID" dirty="0" smtClean="0"/>
              <a:t>	</a:t>
            </a:r>
            <a:r>
              <a:rPr lang="id-ID" sz="2400" dirty="0" smtClean="0">
                <a:latin typeface="Berlin Sans FB" pitchFamily="34" charset="0"/>
              </a:rPr>
              <a:t>Mengacu pada kesinambungan/kelancaran layanan. Menentukan waktu minimum yang diijinkan antara kegagalan sistem, dan waktu maksimum yang diijinkan untuk pemulihan layanan.</a:t>
            </a:r>
          </a:p>
          <a:p>
            <a:endParaRPr lang="id-ID" sz="2400" dirty="0">
              <a:latin typeface="Berlin Sans FB"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357166"/>
            <a:ext cx="7498080" cy="1143000"/>
          </a:xfrm>
        </p:spPr>
        <p:txBody>
          <a:bodyPr>
            <a:normAutofit/>
          </a:bodyPr>
          <a:lstStyle/>
          <a:p>
            <a:r>
              <a:rPr lang="id-ID" sz="3200" b="1" dirty="0" smtClean="0">
                <a:solidFill>
                  <a:schemeClr val="tx1"/>
                </a:solidFill>
              </a:rPr>
              <a:t>Struktur model faktor alternatif</a:t>
            </a:r>
            <a:r>
              <a:rPr lang="id-ID" sz="3200" dirty="0" smtClean="0">
                <a:solidFill>
                  <a:schemeClr val="tx1"/>
                </a:solidFill>
              </a:rPr>
              <a:t> </a:t>
            </a:r>
            <a:br>
              <a:rPr lang="id-ID" sz="3200" dirty="0" smtClean="0">
                <a:solidFill>
                  <a:schemeClr val="tx1"/>
                </a:solidFill>
              </a:rPr>
            </a:br>
            <a:endParaRPr lang="id-ID" sz="3200" dirty="0">
              <a:solidFill>
                <a:schemeClr val="tx1"/>
              </a:solidFill>
            </a:endParaRPr>
          </a:p>
        </p:txBody>
      </p:sp>
      <p:pic>
        <p:nvPicPr>
          <p:cNvPr id="2050" name="Picture 1"/>
          <p:cNvPicPr>
            <a:picLocks noChangeAspect="1" noChangeArrowheads="1"/>
          </p:cNvPicPr>
          <p:nvPr/>
        </p:nvPicPr>
        <p:blipFill>
          <a:blip r:embed="rId2"/>
          <a:srcRect t="2632" r="1421" b="6579"/>
          <a:stretch>
            <a:fillRect/>
          </a:stretch>
        </p:blipFill>
        <p:spPr bwMode="auto">
          <a:xfrm>
            <a:off x="785786" y="1428736"/>
            <a:ext cx="7929618" cy="4929222"/>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285728"/>
            <a:ext cx="7498080" cy="1143000"/>
          </a:xfrm>
        </p:spPr>
        <p:txBody>
          <a:bodyPr>
            <a:normAutofit/>
          </a:bodyPr>
          <a:lstStyle/>
          <a:p>
            <a:pPr lvl="0"/>
            <a:r>
              <a:rPr lang="id-ID" sz="3200" b="1" dirty="0" smtClean="0"/>
              <a:t>Siapa yang tertarik dalam ketentuan persyaratan kualitas?</a:t>
            </a:r>
            <a:endParaRPr lang="id-ID" sz="3200" b="1" dirty="0"/>
          </a:p>
        </p:txBody>
      </p:sp>
      <p:sp>
        <p:nvSpPr>
          <p:cNvPr id="3" name="Content Placeholder 2"/>
          <p:cNvSpPr>
            <a:spLocks noGrp="1"/>
          </p:cNvSpPr>
          <p:nvPr>
            <p:ph idx="1"/>
          </p:nvPr>
        </p:nvSpPr>
        <p:spPr>
          <a:xfrm>
            <a:off x="1071538" y="1714488"/>
            <a:ext cx="7498080" cy="4800600"/>
          </a:xfrm>
        </p:spPr>
        <p:txBody>
          <a:bodyPr>
            <a:normAutofit/>
          </a:bodyPr>
          <a:lstStyle/>
          <a:p>
            <a:r>
              <a:rPr lang="id-ID" sz="2400" dirty="0" smtClean="0">
                <a:latin typeface="Berlin Sans FB" pitchFamily="34" charset="0"/>
              </a:rPr>
              <a:t>Orang mungkin berpikir bahwa hanya klien yang tertarik secara menyeluruh menetapkan persyaratan-nya untuk menjamin kualitas produk perangkat lunak yang dikontrak. </a:t>
            </a:r>
          </a:p>
          <a:p>
            <a:r>
              <a:rPr lang="id-ID" sz="2400" dirty="0" smtClean="0">
                <a:latin typeface="Berlin Sans FB" pitchFamily="34" charset="0"/>
              </a:rPr>
              <a:t>Tetapi pengembang perangkat lunak juga dapat menambahkan persyaratan yang mewakili kepentingan sendiri. </a:t>
            </a:r>
            <a:endParaRPr lang="id-ID" sz="2400" dirty="0">
              <a:latin typeface="Berlin Sans FB"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76" y="285728"/>
            <a:ext cx="7498080" cy="1143000"/>
          </a:xfrm>
        </p:spPr>
        <p:txBody>
          <a:bodyPr>
            <a:normAutofit/>
          </a:bodyPr>
          <a:lstStyle/>
          <a:p>
            <a:r>
              <a:rPr lang="id-ID" sz="3200" b="1" dirty="0" smtClean="0"/>
              <a:t>Contoh </a:t>
            </a:r>
            <a:endParaRPr lang="id-ID" sz="3200" b="1" dirty="0"/>
          </a:p>
        </p:txBody>
      </p:sp>
      <p:sp>
        <p:nvSpPr>
          <p:cNvPr id="3" name="Content Placeholder 2"/>
          <p:cNvSpPr>
            <a:spLocks noGrp="1"/>
          </p:cNvSpPr>
          <p:nvPr>
            <p:ph idx="1"/>
          </p:nvPr>
        </p:nvSpPr>
        <p:spPr>
          <a:xfrm>
            <a:off x="1071538" y="1428736"/>
            <a:ext cx="7498080" cy="4800600"/>
          </a:xfrm>
        </p:spPr>
        <p:txBody>
          <a:bodyPr>
            <a:normAutofit/>
          </a:bodyPr>
          <a:lstStyle/>
          <a:p>
            <a:pPr lvl="0"/>
            <a:r>
              <a:rPr lang="id-ID" sz="2400" dirty="0" smtClean="0">
                <a:latin typeface="Berlin Sans FB" pitchFamily="34" charset="0"/>
              </a:rPr>
              <a:t>Reusability requirements. </a:t>
            </a:r>
          </a:p>
          <a:p>
            <a:pPr>
              <a:buNone/>
            </a:pPr>
            <a:r>
              <a:rPr lang="id-ID" sz="2400" dirty="0" smtClean="0">
                <a:latin typeface="Berlin Sans FB" pitchFamily="34" charset="0"/>
              </a:rPr>
              <a:t>	Klien tertarik untuk menggunakan kembali bagian-bagian dari sistem perangkat lunak yang dikembangkan sebelumnya dalam suatu sistem yang baru. Namun, lebih mungkin bahwa pengembang, yang melayani berbagai macam klien, akan mengenali potensi manfaat dari reuse, dan akan memasukkan reusability ke dalam daftar persyaratan yang harus dipenuhi oleh tim proyek.</a:t>
            </a:r>
          </a:p>
          <a:p>
            <a:endParaRPr lang="id-ID" sz="2400" dirty="0">
              <a:latin typeface="Berlin Sans FB"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2976" y="1357298"/>
            <a:ext cx="7498080" cy="4800600"/>
          </a:xfrm>
        </p:spPr>
        <p:txBody>
          <a:bodyPr>
            <a:normAutofit/>
          </a:bodyPr>
          <a:lstStyle/>
          <a:p>
            <a:pPr lvl="0"/>
            <a:r>
              <a:rPr lang="id-ID" sz="2400" dirty="0" smtClean="0">
                <a:latin typeface="Berlin Sans FB" pitchFamily="34" charset="0"/>
              </a:rPr>
              <a:t>Verifiability requirements.</a:t>
            </a:r>
          </a:p>
          <a:p>
            <a:pPr>
              <a:buNone/>
            </a:pPr>
            <a:r>
              <a:rPr lang="id-ID" sz="2400" dirty="0" smtClean="0">
                <a:latin typeface="Berlin Sans FB" pitchFamily="34" charset="0"/>
              </a:rPr>
              <a:t>	Dimaksudkan untuk meningkatkan review desain dan pengujian perangkat lunak yang dilakukan selama pengembangan perangkat lunak. Tujuannya adalah untuk menghemat sumber daya pembangunan,demi kepentingan pengembang. </a:t>
            </a:r>
          </a:p>
          <a:p>
            <a:endParaRPr lang="id-ID"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500042"/>
            <a:ext cx="7498080" cy="1143000"/>
          </a:xfrm>
        </p:spPr>
        <p:txBody>
          <a:bodyPr>
            <a:normAutofit/>
          </a:bodyPr>
          <a:lstStyle/>
          <a:p>
            <a:pPr lvl="0"/>
            <a:r>
              <a:rPr lang="id-ID" sz="3200" b="1" dirty="0" smtClean="0"/>
              <a:t>Software sesuai dengan faktor kualitas</a:t>
            </a:r>
            <a:r>
              <a:rPr lang="id-ID" sz="3200" dirty="0" smtClean="0"/>
              <a:t> </a:t>
            </a:r>
            <a:br>
              <a:rPr lang="id-ID" sz="3200" dirty="0" smtClean="0"/>
            </a:br>
            <a:endParaRPr lang="id-ID" sz="3200" dirty="0"/>
          </a:p>
        </p:txBody>
      </p:sp>
      <p:sp>
        <p:nvSpPr>
          <p:cNvPr id="3" name="Content Placeholder 2"/>
          <p:cNvSpPr>
            <a:spLocks noGrp="1"/>
          </p:cNvSpPr>
          <p:nvPr>
            <p:ph idx="1"/>
          </p:nvPr>
        </p:nvSpPr>
        <p:spPr>
          <a:xfrm>
            <a:off x="1142976" y="1643050"/>
            <a:ext cx="7498080" cy="4800600"/>
          </a:xfrm>
        </p:spPr>
        <p:txBody>
          <a:bodyPr>
            <a:normAutofit/>
          </a:bodyPr>
          <a:lstStyle/>
          <a:p>
            <a:r>
              <a:rPr lang="id-ID" sz="2400" dirty="0" smtClean="0">
                <a:latin typeface="Berlin Sans FB" pitchFamily="34" charset="0"/>
              </a:rPr>
              <a:t>Selama proses pengembangan perangkat lunak, sejauh mana proses sesuai dengan persyaratan faktor kualitas diuji dari tinjauan desain, inspeksi perangkat lunak, tes perangkat lunak, dan sebagainya.</a:t>
            </a:r>
          </a:p>
          <a:p>
            <a:r>
              <a:rPr lang="id-ID" sz="2400" dirty="0" smtClean="0">
                <a:latin typeface="Berlin Sans FB" pitchFamily="34" charset="0"/>
              </a:rPr>
              <a:t>Selain itu, dapat diukur dengan metrik kualitas perangkat lunak. </a:t>
            </a:r>
          </a:p>
          <a:p>
            <a:r>
              <a:rPr lang="id-ID" sz="2400" dirty="0" smtClean="0">
                <a:latin typeface="Berlin Sans FB" pitchFamily="34" charset="0"/>
              </a:rPr>
              <a:t>Untuk memungkinkan pengukuran yang valid, sub-faktor telah ditetapkan untuk faktor-faktor kualitas yang mewakili berbagai atribut dan aspek penggunaan perangkat lunak. Metrik kualitas perangkat lunak yang disarankan untuk masing-masing sub-faktor.</a:t>
            </a:r>
          </a:p>
          <a:p>
            <a:endParaRPr lang="id-ID" sz="2400" dirty="0">
              <a:latin typeface="Berlin Sans FB"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285728"/>
            <a:ext cx="7498080" cy="1143000"/>
          </a:xfrm>
        </p:spPr>
        <p:txBody>
          <a:bodyPr>
            <a:normAutofit/>
          </a:bodyPr>
          <a:lstStyle/>
          <a:p>
            <a:r>
              <a:rPr lang="id-ID" sz="3200" b="1" dirty="0" smtClean="0"/>
              <a:t>Tabel Factors dan Sub-factors</a:t>
            </a:r>
            <a:br>
              <a:rPr lang="id-ID" sz="3200" b="1" dirty="0" smtClean="0"/>
            </a:br>
            <a:endParaRPr lang="id-ID" sz="3200" b="1" dirty="0"/>
          </a:p>
        </p:txBody>
      </p:sp>
      <p:pic>
        <p:nvPicPr>
          <p:cNvPr id="3074" name="Picture 2"/>
          <p:cNvPicPr>
            <a:picLocks noChangeAspect="1" noChangeArrowheads="1"/>
          </p:cNvPicPr>
          <p:nvPr/>
        </p:nvPicPr>
        <p:blipFill>
          <a:blip r:embed="rId2"/>
          <a:srcRect/>
          <a:stretch>
            <a:fillRect/>
          </a:stretch>
        </p:blipFill>
        <p:spPr bwMode="auto">
          <a:xfrm>
            <a:off x="1214414" y="1214421"/>
            <a:ext cx="7286676" cy="5228221"/>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endParaRPr lang="id-ID"/>
          </a:p>
        </p:txBody>
      </p:sp>
      <p:pic>
        <p:nvPicPr>
          <p:cNvPr id="4098" name="Picture 3"/>
          <p:cNvPicPr>
            <a:picLocks noChangeAspect="1" noChangeArrowheads="1"/>
          </p:cNvPicPr>
          <p:nvPr/>
        </p:nvPicPr>
        <p:blipFill>
          <a:blip r:embed="rId2"/>
          <a:srcRect/>
          <a:stretch>
            <a:fillRect/>
          </a:stretch>
        </p:blipFill>
        <p:spPr bwMode="auto">
          <a:xfrm>
            <a:off x="1500166" y="285728"/>
            <a:ext cx="6429420" cy="6160125"/>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id-ID"/>
          </a:p>
        </p:txBody>
      </p:sp>
      <p:pic>
        <p:nvPicPr>
          <p:cNvPr id="5122" name="Picture 4"/>
          <p:cNvPicPr>
            <a:picLocks noChangeAspect="1" noChangeArrowheads="1"/>
          </p:cNvPicPr>
          <p:nvPr/>
        </p:nvPicPr>
        <p:blipFill>
          <a:blip r:embed="rId2"/>
          <a:srcRect/>
          <a:stretch>
            <a:fillRect/>
          </a:stretch>
        </p:blipFill>
        <p:spPr bwMode="auto">
          <a:xfrm>
            <a:off x="928662" y="857232"/>
            <a:ext cx="7577202" cy="521497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428604"/>
            <a:ext cx="7498080" cy="1143000"/>
          </a:xfrm>
        </p:spPr>
        <p:txBody>
          <a:bodyPr>
            <a:normAutofit/>
          </a:bodyPr>
          <a:lstStyle/>
          <a:p>
            <a:r>
              <a:rPr lang="id-ID" sz="3200" b="1" dirty="0" smtClean="0">
                <a:solidFill>
                  <a:schemeClr val="tx1"/>
                </a:solidFill>
              </a:rPr>
              <a:t>Perlunya suatu definisi yang komprehensif dari persyaratan</a:t>
            </a:r>
            <a:endParaRPr lang="id-ID" sz="3200" b="1" dirty="0">
              <a:solidFill>
                <a:schemeClr val="tx1"/>
              </a:solidFill>
            </a:endParaRPr>
          </a:p>
        </p:txBody>
      </p:sp>
      <p:sp>
        <p:nvSpPr>
          <p:cNvPr id="3" name="Content Placeholder 2"/>
          <p:cNvSpPr>
            <a:spLocks noGrp="1"/>
          </p:cNvSpPr>
          <p:nvPr>
            <p:ph idx="1"/>
          </p:nvPr>
        </p:nvSpPr>
        <p:spPr>
          <a:xfrm>
            <a:off x="928662" y="2000240"/>
            <a:ext cx="7498080" cy="4391036"/>
          </a:xfrm>
        </p:spPr>
        <p:txBody>
          <a:bodyPr/>
          <a:lstStyle/>
          <a:p>
            <a:pPr algn="just">
              <a:buNone/>
            </a:pPr>
            <a:r>
              <a:rPr lang="id-ID" sz="2400" dirty="0" smtClean="0">
                <a:latin typeface="Berlin Sans FB" pitchFamily="34" charset="0"/>
              </a:rPr>
              <a:t>   Ada kebutuhan untuk suatu definisi yang komprehensif dari persyaratan yang akan mencakup semua atribut dari perangkat lunak dan aspek-aspek kegunaan, aspek usabilitas, aspek maintainabilitas, dan sebagainya dalam rangka untuk menjamin kepuasan penuh dari pelanggan.</a:t>
            </a:r>
          </a:p>
          <a:p>
            <a:pPr>
              <a:buNone/>
            </a:pPr>
            <a:endParaRPr lang="id-ID"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296974"/>
          </a:xfrm>
        </p:spPr>
        <p:txBody>
          <a:bodyPr>
            <a:normAutofit fontScale="90000"/>
          </a:bodyPr>
          <a:lstStyle/>
          <a:p>
            <a:pPr algn="ctr"/>
            <a:r>
              <a:rPr lang="id-ID" sz="3200" b="1" dirty="0" smtClean="0">
                <a:solidFill>
                  <a:schemeClr val="tx1"/>
                </a:solidFill>
              </a:rPr>
              <a:t>Pengklasifikasian persyaratan perangkat lunak ke dalam faktor kualitas </a:t>
            </a:r>
            <a:br>
              <a:rPr lang="id-ID" sz="3200" b="1" dirty="0" smtClean="0">
                <a:solidFill>
                  <a:schemeClr val="tx1"/>
                </a:solidFill>
              </a:rPr>
            </a:br>
            <a:r>
              <a:rPr lang="id-ID" sz="3200" b="1" dirty="0" smtClean="0">
                <a:solidFill>
                  <a:schemeClr val="tx1"/>
                </a:solidFill>
              </a:rPr>
              <a:t>perangkat lunak</a:t>
            </a:r>
            <a:endParaRPr lang="id-ID" sz="3200" b="1" dirty="0">
              <a:solidFill>
                <a:schemeClr val="tx1"/>
              </a:solidFill>
            </a:endParaRPr>
          </a:p>
        </p:txBody>
      </p:sp>
      <p:sp>
        <p:nvSpPr>
          <p:cNvPr id="3" name="Content Placeholder 2"/>
          <p:cNvSpPr>
            <a:spLocks noGrp="1"/>
          </p:cNvSpPr>
          <p:nvPr>
            <p:ph idx="1"/>
          </p:nvPr>
        </p:nvSpPr>
        <p:spPr>
          <a:xfrm>
            <a:off x="1428728" y="2285992"/>
            <a:ext cx="7498080" cy="3500462"/>
          </a:xfrm>
        </p:spPr>
        <p:txBody>
          <a:bodyPr/>
          <a:lstStyle/>
          <a:p>
            <a:pPr>
              <a:buNone/>
            </a:pPr>
            <a:r>
              <a:rPr lang="id-ID" sz="2400" dirty="0" smtClean="0">
                <a:latin typeface="Berlin Sans FB" pitchFamily="34" charset="0"/>
              </a:rPr>
              <a:t>Model klasik perangkat lunak disarankan</a:t>
            </a:r>
          </a:p>
          <a:p>
            <a:pPr>
              <a:buNone/>
            </a:pPr>
            <a:r>
              <a:rPr lang="id-ID" sz="2400" dirty="0" smtClean="0">
                <a:latin typeface="Berlin Sans FB" pitchFamily="34" charset="0"/>
              </a:rPr>
              <a:t>oleh :</a:t>
            </a:r>
          </a:p>
          <a:p>
            <a:r>
              <a:rPr lang="id-ID" sz="2400" dirty="0" smtClean="0">
                <a:latin typeface="Berlin Sans FB" pitchFamily="34" charset="0"/>
              </a:rPr>
              <a:t>McCall (terdiri dari 11 faktor, 1977)</a:t>
            </a:r>
          </a:p>
          <a:p>
            <a:r>
              <a:rPr lang="id-ID" sz="2400" dirty="0" smtClean="0">
                <a:latin typeface="Berlin Sans FB" pitchFamily="34" charset="0"/>
              </a:rPr>
              <a:t>Deutsch dan Willis (terdiri dari 12-15 faktor, 1988)</a:t>
            </a:r>
          </a:p>
          <a:p>
            <a:r>
              <a:rPr lang="id-ID" sz="2400" dirty="0" smtClean="0">
                <a:latin typeface="Berlin Sans FB" pitchFamily="34" charset="0"/>
              </a:rPr>
              <a:t>Evans dan Marciniak (1987)</a:t>
            </a:r>
          </a:p>
          <a:p>
            <a:endParaRPr lang="id-ID"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0"/>
            <a:ext cx="7498080" cy="785818"/>
          </a:xfrm>
        </p:spPr>
        <p:txBody>
          <a:bodyPr>
            <a:normAutofit/>
          </a:bodyPr>
          <a:lstStyle/>
          <a:p>
            <a:r>
              <a:rPr lang="id-ID" sz="3200" b="1" dirty="0" smtClean="0">
                <a:solidFill>
                  <a:schemeClr val="tx1"/>
                </a:solidFill>
              </a:rPr>
              <a:t>Model faktor McCall</a:t>
            </a:r>
            <a:endParaRPr lang="id-ID" sz="3200" b="1" dirty="0">
              <a:solidFill>
                <a:schemeClr val="tx1"/>
              </a:solidFill>
            </a:endParaRPr>
          </a:p>
        </p:txBody>
      </p:sp>
      <p:sp>
        <p:nvSpPr>
          <p:cNvPr id="3" name="Content Placeholder 2"/>
          <p:cNvSpPr>
            <a:spLocks noGrp="1"/>
          </p:cNvSpPr>
          <p:nvPr>
            <p:ph idx="1"/>
          </p:nvPr>
        </p:nvSpPr>
        <p:spPr>
          <a:xfrm>
            <a:off x="1142976" y="1071546"/>
            <a:ext cx="7498080" cy="2143140"/>
          </a:xfrm>
        </p:spPr>
        <p:txBody>
          <a:bodyPr>
            <a:normAutofit fontScale="77500" lnSpcReduction="20000"/>
          </a:bodyPr>
          <a:lstStyle/>
          <a:p>
            <a:pPr algn="just">
              <a:buNone/>
            </a:pPr>
            <a:r>
              <a:rPr lang="id-ID" sz="2400" dirty="0" smtClean="0">
                <a:latin typeface="Berlin Sans FB" pitchFamily="34" charset="0"/>
              </a:rPr>
              <a:t>Model faktor McCall mengklasifikasikan kebutuhan</a:t>
            </a:r>
          </a:p>
          <a:p>
            <a:pPr algn="just">
              <a:buNone/>
            </a:pPr>
            <a:r>
              <a:rPr lang="id-ID" sz="2400" dirty="0" smtClean="0">
                <a:latin typeface="Berlin Sans FB" pitchFamily="34" charset="0"/>
              </a:rPr>
              <a:t>semua perangkat lunak menjadi sebelas faktor kualitas</a:t>
            </a:r>
          </a:p>
          <a:p>
            <a:pPr algn="just">
              <a:buNone/>
            </a:pPr>
            <a:r>
              <a:rPr lang="id-ID" sz="2400" dirty="0" smtClean="0">
                <a:latin typeface="Berlin Sans FB" pitchFamily="34" charset="0"/>
              </a:rPr>
              <a:t>perangkat lunak,dikelompokkan menjadi tiga kategori :</a:t>
            </a:r>
          </a:p>
          <a:p>
            <a:pPr marL="539496" indent="-457200" algn="just">
              <a:buFont typeface="+mj-lt"/>
              <a:buAutoNum type="arabicPeriod"/>
            </a:pPr>
            <a:r>
              <a:rPr lang="id-ID" sz="2400" dirty="0" smtClean="0">
                <a:latin typeface="Berlin Sans FB" pitchFamily="34" charset="0"/>
              </a:rPr>
              <a:t>Faktor operasi produk : Kebenaran, Efisiensi, Integritas, Usabillitas.</a:t>
            </a:r>
          </a:p>
          <a:p>
            <a:pPr marL="539496" indent="-457200" algn="just">
              <a:buFont typeface="+mj-lt"/>
              <a:buAutoNum type="arabicPeriod"/>
            </a:pPr>
            <a:r>
              <a:rPr lang="id-ID" sz="2400" dirty="0" smtClean="0">
                <a:latin typeface="Berlin Sans FB" pitchFamily="34" charset="0"/>
              </a:rPr>
              <a:t>Faktor revisi produk : Maintainabilitas, Flexibilitas, Testabilitas.</a:t>
            </a:r>
          </a:p>
          <a:p>
            <a:pPr marL="539496" indent="-457200" algn="just">
              <a:buFont typeface="+mj-lt"/>
              <a:buAutoNum type="arabicPeriod"/>
            </a:pPr>
            <a:r>
              <a:rPr lang="id-ID" sz="2400" dirty="0" smtClean="0">
                <a:latin typeface="Berlin Sans FB" pitchFamily="34" charset="0"/>
              </a:rPr>
              <a:t>Faktor transisi produk : Portabilitas, Reusabilitas, Interoperabilitas.</a:t>
            </a:r>
            <a:endParaRPr lang="id-ID" sz="2400" dirty="0">
              <a:latin typeface="Berlin Sans FB" pitchFamily="34" charset="0"/>
            </a:endParaRPr>
          </a:p>
        </p:txBody>
      </p:sp>
      <p:pic>
        <p:nvPicPr>
          <p:cNvPr id="4" name="Picture 2"/>
          <p:cNvPicPr>
            <a:picLocks noChangeAspect="1" noChangeArrowheads="1"/>
          </p:cNvPicPr>
          <p:nvPr/>
        </p:nvPicPr>
        <p:blipFill>
          <a:blip r:embed="rId2"/>
          <a:srcRect/>
          <a:stretch>
            <a:fillRect/>
          </a:stretch>
        </p:blipFill>
        <p:spPr bwMode="auto">
          <a:xfrm>
            <a:off x="1454173" y="3262338"/>
            <a:ext cx="6332537" cy="38100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McCall’s factor model tree</a:t>
            </a:r>
            <a:endParaRPr lang="en-US" dirty="0"/>
          </a:p>
        </p:txBody>
      </p:sp>
      <p:sp>
        <p:nvSpPr>
          <p:cNvPr id="3" name="Content Placeholder 2"/>
          <p:cNvSpPr>
            <a:spLocks noGrp="1"/>
          </p:cNvSpPr>
          <p:nvPr>
            <p:ph idx="1"/>
          </p:nvPr>
        </p:nvSpPr>
        <p:spPr>
          <a:xfrm>
            <a:off x="1428728" y="1714488"/>
            <a:ext cx="7498080" cy="4800600"/>
          </a:xfrm>
        </p:spPr>
        <p:txBody>
          <a:bodyPr/>
          <a:lstStyle/>
          <a:p>
            <a:endParaRPr lang="en-US" dirty="0"/>
          </a:p>
        </p:txBody>
      </p:sp>
      <p:pic>
        <p:nvPicPr>
          <p:cNvPr id="5" name="Picture 2"/>
          <p:cNvPicPr>
            <a:picLocks noChangeAspect="1" noChangeArrowheads="1"/>
          </p:cNvPicPr>
          <p:nvPr/>
        </p:nvPicPr>
        <p:blipFill>
          <a:blip r:embed="rId2"/>
          <a:srcRect l="26401" t="22255" r="26221" b="3468"/>
          <a:stretch>
            <a:fillRect/>
          </a:stretch>
        </p:blipFill>
        <p:spPr bwMode="auto">
          <a:xfrm>
            <a:off x="1500166" y="1807844"/>
            <a:ext cx="4648200" cy="4550114"/>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14" y="1000108"/>
            <a:ext cx="7498080" cy="4800600"/>
          </a:xfrm>
        </p:spPr>
        <p:txBody>
          <a:bodyPr/>
          <a:lstStyle/>
          <a:p>
            <a:pPr algn="ctr">
              <a:buNone/>
            </a:pPr>
            <a:endParaRPr lang="id-ID" dirty="0" smtClean="0"/>
          </a:p>
          <a:p>
            <a:pPr algn="ctr">
              <a:buNone/>
            </a:pPr>
            <a:endParaRPr lang="id-ID" dirty="0" smtClean="0"/>
          </a:p>
          <a:p>
            <a:pPr algn="ctr">
              <a:buNone/>
            </a:pPr>
            <a:r>
              <a:rPr lang="id-ID" sz="4400" b="1" dirty="0" smtClean="0">
                <a:effectLst>
                  <a:outerShdw blurRad="38100" dist="38100" dir="2700000" algn="tl">
                    <a:srgbClr val="000000">
                      <a:alpha val="43137"/>
                    </a:srgbClr>
                  </a:outerShdw>
                </a:effectLst>
                <a:latin typeface="Berlin Sans FB" pitchFamily="34" charset="0"/>
              </a:rPr>
              <a:t>FAKTOR </a:t>
            </a:r>
          </a:p>
          <a:p>
            <a:pPr algn="ctr">
              <a:buNone/>
            </a:pPr>
            <a:r>
              <a:rPr lang="id-ID" sz="4400" b="1" dirty="0" smtClean="0">
                <a:effectLst>
                  <a:outerShdw blurRad="38100" dist="38100" dir="2700000" algn="tl">
                    <a:srgbClr val="000000">
                      <a:alpha val="43137"/>
                    </a:srgbClr>
                  </a:outerShdw>
                </a:effectLst>
                <a:latin typeface="Berlin Sans FB" pitchFamily="34" charset="0"/>
              </a:rPr>
              <a:t>OPERASI PRODUK</a:t>
            </a: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357166"/>
            <a:ext cx="7498080" cy="1143000"/>
          </a:xfrm>
        </p:spPr>
        <p:txBody>
          <a:bodyPr>
            <a:normAutofit/>
          </a:bodyPr>
          <a:lstStyle/>
          <a:p>
            <a:r>
              <a:rPr lang="id-ID" sz="3200" b="1" dirty="0" smtClean="0">
                <a:solidFill>
                  <a:schemeClr val="tx1"/>
                </a:solidFill>
              </a:rPr>
              <a:t>Kebenaran</a:t>
            </a:r>
            <a:endParaRPr lang="id-ID" sz="3200" b="1" dirty="0">
              <a:solidFill>
                <a:schemeClr val="tx1"/>
              </a:solidFill>
            </a:endParaRPr>
          </a:p>
        </p:txBody>
      </p:sp>
      <p:sp>
        <p:nvSpPr>
          <p:cNvPr id="3" name="Content Placeholder 2"/>
          <p:cNvSpPr>
            <a:spLocks noGrp="1"/>
          </p:cNvSpPr>
          <p:nvPr>
            <p:ph idx="1"/>
          </p:nvPr>
        </p:nvSpPr>
        <p:spPr>
          <a:xfrm>
            <a:off x="1142976" y="1500174"/>
            <a:ext cx="7498080" cy="4800600"/>
          </a:xfrm>
        </p:spPr>
        <p:txBody>
          <a:bodyPr>
            <a:normAutofit/>
          </a:bodyPr>
          <a:lstStyle/>
          <a:p>
            <a:pPr algn="just"/>
            <a:r>
              <a:rPr lang="id-ID" sz="2400" dirty="0" smtClean="0">
                <a:latin typeface="Berlin Sans FB" pitchFamily="34" charset="0"/>
              </a:rPr>
              <a:t>Persyaratan kebenaran didefinisikan dalam daftar output persyaratan sistem perangkat lunak.</a:t>
            </a:r>
          </a:p>
          <a:p>
            <a:pPr algn="just"/>
            <a:r>
              <a:rPr lang="id-ID" sz="2400" dirty="0" smtClean="0">
                <a:latin typeface="Berlin Sans FB" pitchFamily="34" charset="0"/>
              </a:rPr>
              <a:t>Spesifikasi output biasanya multidimensi, beberapa dimensi umum termasuk :</a:t>
            </a:r>
          </a:p>
          <a:p>
            <a:pPr lvl="1" algn="just">
              <a:buFont typeface="Wingdings" pitchFamily="2" charset="2"/>
              <a:buChar char="§"/>
            </a:pPr>
            <a:r>
              <a:rPr lang="id-ID" sz="2400" dirty="0" smtClean="0">
                <a:latin typeface="Berlin Sans FB" pitchFamily="34" charset="0"/>
              </a:rPr>
              <a:t>Misi output</a:t>
            </a:r>
          </a:p>
          <a:p>
            <a:pPr lvl="1" algn="just">
              <a:buFont typeface="Wingdings" pitchFamily="2" charset="2"/>
              <a:buChar char="§"/>
            </a:pPr>
            <a:r>
              <a:rPr lang="id-ID" sz="2400" dirty="0" smtClean="0">
                <a:latin typeface="Berlin Sans FB" pitchFamily="34" charset="0"/>
              </a:rPr>
              <a:t>Ketepatan persyaratan output</a:t>
            </a:r>
          </a:p>
          <a:p>
            <a:pPr lvl="1" algn="just">
              <a:buFont typeface="Wingdings" pitchFamily="2" charset="2"/>
              <a:buChar char="§"/>
            </a:pPr>
            <a:r>
              <a:rPr lang="id-ID" sz="2400" dirty="0" smtClean="0">
                <a:latin typeface="Berlin Sans FB" pitchFamily="34" charset="0"/>
              </a:rPr>
              <a:t>Kelengkapan informasi output</a:t>
            </a:r>
          </a:p>
          <a:p>
            <a:pPr lvl="1" algn="just">
              <a:buFont typeface="Wingdings" pitchFamily="2" charset="2"/>
              <a:buChar char="§"/>
            </a:pPr>
            <a:r>
              <a:rPr lang="id-ID" sz="2400" dirty="0" smtClean="0">
                <a:latin typeface="Berlin Sans FB" pitchFamily="34" charset="0"/>
              </a:rPr>
              <a:t>Informasi yang up-to-date</a:t>
            </a:r>
          </a:p>
          <a:p>
            <a:pPr lvl="1" algn="just">
              <a:buFont typeface="Wingdings" pitchFamily="2" charset="2"/>
              <a:buChar char="§"/>
            </a:pPr>
            <a:r>
              <a:rPr lang="id-ID" sz="2400" dirty="0" smtClean="0">
                <a:latin typeface="Berlin Sans FB" pitchFamily="34" charset="0"/>
              </a:rPr>
              <a:t>Ketersediaan informasi</a:t>
            </a:r>
          </a:p>
          <a:p>
            <a:pPr lvl="1" algn="just">
              <a:buFont typeface="Wingdings" pitchFamily="2" charset="2"/>
              <a:buChar char="§"/>
            </a:pPr>
            <a:r>
              <a:rPr lang="id-ID" sz="2400" dirty="0" smtClean="0">
                <a:latin typeface="Berlin Sans FB" pitchFamily="34" charset="0"/>
              </a:rPr>
              <a:t>Standar umum code dan dokumentasi sistem perangkat lunak</a:t>
            </a:r>
            <a:endParaRPr lang="id-ID" sz="2400" dirty="0">
              <a:latin typeface="Berlin Sans FB"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1031</TotalTime>
  <Words>1017</Words>
  <Application>Microsoft Office PowerPoint</Application>
  <PresentationFormat>On-screen Show (4:3)</PresentationFormat>
  <Paragraphs>125</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Solstice</vt:lpstr>
      <vt:lpstr>Software Quality Factor</vt:lpstr>
      <vt:lpstr>Slide 2</vt:lpstr>
      <vt:lpstr>Kebutuhan akan persyaratan kualitas perangkat lunak yang komprehensif</vt:lpstr>
      <vt:lpstr>Perlunya suatu definisi yang komprehensif dari persyaratan</vt:lpstr>
      <vt:lpstr>Pengklasifikasian persyaratan perangkat lunak ke dalam faktor kualitas  perangkat lunak</vt:lpstr>
      <vt:lpstr>Model faktor McCall</vt:lpstr>
      <vt:lpstr>McCall’s factor model tree</vt:lpstr>
      <vt:lpstr>Slide 8</vt:lpstr>
      <vt:lpstr>Kebenaran</vt:lpstr>
      <vt:lpstr>Reliabilitas</vt:lpstr>
      <vt:lpstr>Efisiensi</vt:lpstr>
      <vt:lpstr>Integritas</vt:lpstr>
      <vt:lpstr>Usabilitas</vt:lpstr>
      <vt:lpstr>Slide 14</vt:lpstr>
      <vt:lpstr>Slide 15</vt:lpstr>
      <vt:lpstr>Maintanabilitas</vt:lpstr>
      <vt:lpstr>Flexibilitas</vt:lpstr>
      <vt:lpstr>Testabilitas</vt:lpstr>
      <vt:lpstr>Slide 19</vt:lpstr>
      <vt:lpstr>Portabilitas</vt:lpstr>
      <vt:lpstr>Reusabilitas</vt:lpstr>
      <vt:lpstr>Interoperabilitas</vt:lpstr>
      <vt:lpstr>Alternative models of software quality factors </vt:lpstr>
      <vt:lpstr>Perbandingan model alternatif (formal) </vt:lpstr>
      <vt:lpstr>Perbandingan McCall’s factor model dan Alternative models</vt:lpstr>
      <vt:lpstr>Faktor baru yang disarankan oleh model faktor alternatif</vt:lpstr>
      <vt:lpstr>Verifiability</vt:lpstr>
      <vt:lpstr>Expandability </vt:lpstr>
      <vt:lpstr>Safety</vt:lpstr>
      <vt:lpstr>Manageability</vt:lpstr>
      <vt:lpstr>Survivability</vt:lpstr>
      <vt:lpstr>Struktur model faktor alternatif  </vt:lpstr>
      <vt:lpstr>Siapa yang tertarik dalam ketentuan persyaratan kualitas?</vt:lpstr>
      <vt:lpstr>Contoh </vt:lpstr>
      <vt:lpstr>Slide 35</vt:lpstr>
      <vt:lpstr>Software sesuai dengan faktor kualitas  </vt:lpstr>
      <vt:lpstr>Tabel Factors dan Sub-factors </vt:lpstr>
      <vt:lpstr>Slide 38</vt:lpstr>
      <vt:lpstr>Slide 39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Quality Factor</dc:title>
  <dc:creator>Fitria</dc:creator>
  <cp:lastModifiedBy>hero</cp:lastModifiedBy>
  <cp:revision>58</cp:revision>
  <dcterms:created xsi:type="dcterms:W3CDTF">2011-03-14T17:32:11Z</dcterms:created>
  <dcterms:modified xsi:type="dcterms:W3CDTF">2012-03-09T21:12:27Z</dcterms:modified>
</cp:coreProperties>
</file>